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303" r:id="rId4"/>
    <p:sldId id="261" r:id="rId5"/>
    <p:sldId id="265" r:id="rId6"/>
    <p:sldId id="266" r:id="rId7"/>
    <p:sldId id="262" r:id="rId8"/>
    <p:sldId id="263" r:id="rId9"/>
    <p:sldId id="259" r:id="rId10"/>
    <p:sldId id="264" r:id="rId11"/>
    <p:sldId id="260" r:id="rId12"/>
    <p:sldId id="268" r:id="rId13"/>
    <p:sldId id="267" r:id="rId14"/>
    <p:sldId id="269" r:id="rId15"/>
    <p:sldId id="270" r:id="rId16"/>
    <p:sldId id="271" r:id="rId17"/>
    <p:sldId id="275" r:id="rId18"/>
    <p:sldId id="272" r:id="rId19"/>
    <p:sldId id="274" r:id="rId20"/>
    <p:sldId id="276" r:id="rId21"/>
    <p:sldId id="277" r:id="rId22"/>
    <p:sldId id="278" r:id="rId23"/>
    <p:sldId id="279" r:id="rId24"/>
    <p:sldId id="280" r:id="rId25"/>
    <p:sldId id="282" r:id="rId26"/>
    <p:sldId id="281" r:id="rId27"/>
    <p:sldId id="283" r:id="rId28"/>
    <p:sldId id="285" r:id="rId29"/>
    <p:sldId id="284" r:id="rId30"/>
    <p:sldId id="286" r:id="rId31"/>
    <p:sldId id="287" r:id="rId32"/>
    <p:sldId id="290" r:id="rId33"/>
    <p:sldId id="289" r:id="rId34"/>
    <p:sldId id="288" r:id="rId35"/>
    <p:sldId id="291" r:id="rId36"/>
    <p:sldId id="292" r:id="rId37"/>
    <p:sldId id="273" r:id="rId38"/>
    <p:sldId id="293" r:id="rId39"/>
    <p:sldId id="294" r:id="rId40"/>
    <p:sldId id="295" r:id="rId41"/>
    <p:sldId id="296" r:id="rId42"/>
    <p:sldId id="297" r:id="rId43"/>
    <p:sldId id="298" r:id="rId44"/>
    <p:sldId id="299" r:id="rId45"/>
    <p:sldId id="300" r:id="rId46"/>
    <p:sldId id="302" r:id="rId47"/>
    <p:sldId id="301" r:id="rId48"/>
    <p:sldId id="304" r:id="rId49"/>
    <p:sldId id="305" r:id="rId50"/>
    <p:sldId id="353" r:id="rId51"/>
    <p:sldId id="352" r:id="rId52"/>
    <p:sldId id="355" r:id="rId53"/>
    <p:sldId id="354" r:id="rId54"/>
    <p:sldId id="258" r:id="rId55"/>
    <p:sldId id="356" r:id="rId56"/>
    <p:sldId id="358" r:id="rId57"/>
    <p:sldId id="359" r:id="rId58"/>
    <p:sldId id="257" r:id="rId59"/>
    <p:sldId id="357" r:id="rId60"/>
    <p:sldId id="360" r:id="rId61"/>
    <p:sldId id="361" r:id="rId62"/>
    <p:sldId id="362" r:id="rId63"/>
    <p:sldId id="363" r:id="rId64"/>
    <p:sldId id="364" r:id="rId65"/>
    <p:sldId id="365" r:id="rId66"/>
    <p:sldId id="366" r:id="rId67"/>
    <p:sldId id="368" r:id="rId68"/>
    <p:sldId id="370" r:id="rId69"/>
    <p:sldId id="369" r:id="rId70"/>
    <p:sldId id="367" r:id="rId71"/>
  </p:sldIdLst>
  <p:sldSz cx="12192000" cy="6858000"/>
  <p:notesSz cx="6858000" cy="9144000"/>
  <p:custDataLst>
    <p:tags r:id="rId7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5" Type="http://schemas.openxmlformats.org/officeDocument/2006/relationships/tags" Target="tags/tag76.xml"/><Relationship Id="rId74" Type="http://schemas.openxmlformats.org/officeDocument/2006/relationships/tableStyles" Target="tableStyles.xml"/><Relationship Id="rId73" Type="http://schemas.openxmlformats.org/officeDocument/2006/relationships/viewProps" Target="viewProps.xml"/><Relationship Id="rId72" Type="http://schemas.openxmlformats.org/officeDocument/2006/relationships/presProps" Target="presProps.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6.xml"/><Relationship Id="rId2" Type="http://schemas.openxmlformats.org/officeDocument/2006/relationships/image" Target="../media/image7.png"/><Relationship Id="rId1" Type="http://schemas.openxmlformats.org/officeDocument/2006/relationships/tags" Target="../tags/tag15.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8.png"/><Relationship Id="rId2" Type="http://schemas.openxmlformats.org/officeDocument/2006/relationships/tags" Target="../tags/tag20.xml"/><Relationship Id="rId1" Type="http://schemas.openxmlformats.org/officeDocument/2006/relationships/tags" Target="../tags/tag19.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tags" Target="../tags/tag21.xml"/></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1.png"/><Relationship Id="rId3" Type="http://schemas.openxmlformats.org/officeDocument/2006/relationships/tags" Target="../tags/tag23.xml"/><Relationship Id="rId2" Type="http://schemas.openxmlformats.org/officeDocument/2006/relationships/image" Target="../media/image10.png"/><Relationship Id="rId1" Type="http://schemas.openxmlformats.org/officeDocument/2006/relationships/tags" Target="../tags/tag2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4.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6.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9.xml"/><Relationship Id="rId1" Type="http://schemas.openxmlformats.org/officeDocument/2006/relationships/tags" Target="../tags/tag28.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0.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1.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33.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tags" Target="../tags/tag35.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tags" Target="../tags/tag36.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tags" Target="../tags/tag38.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tags" Target="../tags/tag39.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8.png"/><Relationship Id="rId1" Type="http://schemas.openxmlformats.org/officeDocument/2006/relationships/tags" Target="../tags/tag40.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tags" Target="../tags/tag41.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tags" Target="../tags/tag42.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tags" Target="../tags/tag43.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tags" Target="../tags/tag4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tags" Target="../tags/tag47.xml"/><Relationship Id="rId4" Type="http://schemas.openxmlformats.org/officeDocument/2006/relationships/image" Target="../media/image24.png"/><Relationship Id="rId3" Type="http://schemas.openxmlformats.org/officeDocument/2006/relationships/tags" Target="../tags/tag46.xml"/><Relationship Id="rId2" Type="http://schemas.openxmlformats.org/officeDocument/2006/relationships/image" Target="../media/image23.png"/><Relationship Id="rId1" Type="http://schemas.openxmlformats.org/officeDocument/2006/relationships/tags" Target="../tags/tag45.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tags" Target="../tags/tag48.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png"/><Relationship Id="rId3" Type="http://schemas.openxmlformats.org/officeDocument/2006/relationships/tags" Target="../tags/tag2.xml"/><Relationship Id="rId2" Type="http://schemas.openxmlformats.org/officeDocument/2006/relationships/image" Target="../media/image1.png"/><Relationship Id="rId1" Type="http://schemas.openxmlformats.org/officeDocument/2006/relationships/tags" Target="../tags/tag1.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7.png"/><Relationship Id="rId1" Type="http://schemas.openxmlformats.org/officeDocument/2006/relationships/tags" Target="../tags/tag49.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8.png"/><Relationship Id="rId1" Type="http://schemas.openxmlformats.org/officeDocument/2006/relationships/tags" Target="../tags/tag50.xml"/></Relationships>
</file>

<file path=ppt/slides/_rels/slide5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tags" Target="../tags/tag51.xml"/></Relationships>
</file>

<file path=ppt/slides/_rels/slide5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60.xml"/><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s>
</file>

<file path=ppt/slides/_rels/slide5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0.png"/><Relationship Id="rId3" Type="http://schemas.openxmlformats.org/officeDocument/2006/relationships/tags" Target="../tags/tag62.xml"/><Relationship Id="rId2" Type="http://schemas.openxmlformats.org/officeDocument/2006/relationships/image" Target="../media/image29.png"/><Relationship Id="rId1" Type="http://schemas.openxmlformats.org/officeDocument/2006/relationships/tags" Target="../tags/tag6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tags" Target="../tags/tag3.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5.xml"/><Relationship Id="rId1" Type="http://schemas.openxmlformats.org/officeDocument/2006/relationships/tags" Target="../tags/tag64.xml"/></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6.xml"/></Relationships>
</file>

<file path=ppt/slides/_rels/slide6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tags" Target="../tags/tag67.xml"/></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1.png"/><Relationship Id="rId1" Type="http://schemas.openxmlformats.org/officeDocument/2006/relationships/tags" Target="../tags/tag70.xml"/></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2.png"/><Relationship Id="rId1" Type="http://schemas.openxmlformats.org/officeDocument/2006/relationships/tags" Target="../tags/tag71.xml"/></Relationships>
</file>

<file path=ppt/slides/_rels/slide6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3.png"/><Relationship Id="rId1" Type="http://schemas.openxmlformats.org/officeDocument/2006/relationships/tags" Target="../tags/tag72.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4.png"/><Relationship Id="rId1" Type="http://schemas.openxmlformats.org/officeDocument/2006/relationships/tags" Target="../tags/tag73.xml"/></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5.png"/><Relationship Id="rId1" Type="http://schemas.openxmlformats.org/officeDocument/2006/relationships/tags" Target="../tags/tag74.xml"/></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6.png"/><Relationship Id="rId1" Type="http://schemas.openxmlformats.org/officeDocument/2006/relationships/tags" Target="../tags/tag75.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tags" Target="../tags/tag5.xml"/><Relationship Id="rId2" Type="http://schemas.openxmlformats.org/officeDocument/2006/relationships/image" Target="../media/image4.png"/><Relationship Id="rId1" Type="http://schemas.openxmlformats.org/officeDocument/2006/relationships/tags" Target="../tags/tag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zh-CN" altLang="en-US"/>
              <a:t>算法分析与</a:t>
            </a:r>
            <a:r>
              <a:rPr lang="zh-CN" altLang="en-US"/>
              <a:t>设计</a:t>
            </a:r>
            <a:endParaRPr lang="zh-CN" altLang="en-US"/>
          </a:p>
        </p:txBody>
      </p:sp>
      <p:sp>
        <p:nvSpPr>
          <p:cNvPr id="3" name="副标题 2"/>
          <p:cNvSpPr>
            <a:spLocks noGrp="1"/>
          </p:cNvSpPr>
          <p:nvPr>
            <p:ph type="subTitle" idx="1"/>
          </p:nvPr>
        </p:nvSpPr>
        <p:spPr/>
        <p:txBody>
          <a:bodyPr/>
          <a:p>
            <a:r>
              <a:rPr lang="zh-CN" altLang="en-US"/>
              <a:t>第一、二次课</a:t>
            </a:r>
            <a:r>
              <a:rPr lang="zh-CN" altLang="en-US"/>
              <a:t>合集</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en-US" altLang="zh-CN"/>
              <a:t>python-1-实现加法</a:t>
            </a:r>
            <a:endParaRPr lang="en-US" altLang="zh-CN"/>
          </a:p>
        </p:txBody>
      </p:sp>
      <p:sp>
        <p:nvSpPr>
          <p:cNvPr id="3" name="内容占位符 2"/>
          <p:cNvSpPr>
            <a:spLocks noGrp="1"/>
          </p:cNvSpPr>
          <p:nvPr>
            <p:ph idx="1"/>
          </p:nvPr>
        </p:nvSpPr>
        <p:spPr>
          <a:xfrm>
            <a:off x="838200" y="1825625"/>
            <a:ext cx="5257800" cy="2459355"/>
          </a:xfrm>
        </p:spPr>
        <p:txBody>
          <a:bodyPr>
            <a:normAutofit/>
          </a:bodyPr>
          <a:p>
            <a:r>
              <a:rPr lang="zh-CN" altLang="en-US" sz="2000"/>
              <a:t>##输入两个数，返回两数相加结果</a:t>
            </a:r>
            <a:endParaRPr lang="zh-CN" altLang="en-US" sz="2000"/>
          </a:p>
          <a:p>
            <a:r>
              <a:rPr lang="zh-CN" altLang="en-US" sz="2000"/>
              <a:t>str1 = input("请输入第一个数:")</a:t>
            </a:r>
            <a:endParaRPr lang="zh-CN" altLang="en-US" sz="2000"/>
          </a:p>
          <a:p>
            <a:r>
              <a:rPr lang="zh-CN" altLang="en-US" sz="2000"/>
              <a:t>str2 = input("请输入第二个数:")</a:t>
            </a:r>
            <a:endParaRPr lang="zh-CN" altLang="en-US" sz="2000"/>
          </a:p>
          <a:p>
            <a:r>
              <a:rPr lang="zh-CN" altLang="en-US" sz="2000"/>
              <a:t>print(str1, "+", str2, "=", str1+str2)</a:t>
            </a:r>
            <a:endParaRPr lang="zh-CN" altLang="en-US" sz="2000"/>
          </a:p>
          <a:p>
            <a:r>
              <a:rPr lang="en-US" altLang="zh-CN" sz="1400"/>
              <a:t>(https://blog.csdn.net/fhb1922702569/article/details/128149233)</a:t>
            </a:r>
            <a:endParaRPr lang="zh-CN" altLang="en-US" sz="1400"/>
          </a:p>
          <a:p>
            <a:endParaRPr lang="zh-CN" altLang="en-US" sz="1400"/>
          </a:p>
          <a:p>
            <a:endParaRPr lang="zh-CN" altLang="en-US" sz="1400"/>
          </a:p>
        </p:txBody>
      </p:sp>
      <p:sp>
        <p:nvSpPr>
          <p:cNvPr id="4" name="内容占位符 2"/>
          <p:cNvSpPr>
            <a:spLocks noGrp="1"/>
          </p:cNvSpPr>
          <p:nvPr>
            <p:custDataLst>
              <p:tags r:id="rId1"/>
            </p:custDataLst>
          </p:nvPr>
        </p:nvSpPr>
        <p:spPr>
          <a:xfrm>
            <a:off x="6456680" y="1806575"/>
            <a:ext cx="5130800" cy="2395220"/>
          </a:xfrm>
          <a:prstGeom prst="rect">
            <a:avLst/>
          </a:prstGeom>
        </p:spPr>
        <p:txBody>
          <a:bodyPr vert="horz" lIns="91440" tIns="45720" rIns="91440" bIns="45720" rtlCol="0">
            <a:normAutofit fontScale="25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CN" sz="1400"/>
          </a:p>
          <a:p>
            <a:r>
              <a:rPr lang="en-US" altLang="zh-CN" sz="8000"/>
              <a:t># 方法一</a:t>
            </a:r>
            <a:endParaRPr lang="en-US" altLang="zh-CN" sz="8000"/>
          </a:p>
          <a:p>
            <a:r>
              <a:rPr lang="en-US" altLang="zh-CN" sz="8000"/>
              <a:t># 这里只适用于a,b均为正整数</a:t>
            </a:r>
            <a:endParaRPr lang="en-US" altLang="zh-CN" sz="8000"/>
          </a:p>
          <a:p>
            <a:r>
              <a:rPr lang="en-US" altLang="zh-CN" sz="8000"/>
              <a:t>def add(a, b):  # 递归</a:t>
            </a:r>
            <a:endParaRPr lang="en-US" altLang="zh-CN" sz="8000"/>
          </a:p>
          <a:p>
            <a:r>
              <a:rPr lang="en-US" altLang="zh-CN" sz="8000"/>
              <a:t>    if b==0:</a:t>
            </a:r>
            <a:endParaRPr lang="en-US" altLang="zh-CN" sz="8000"/>
          </a:p>
          <a:p>
            <a:r>
              <a:rPr lang="en-US" altLang="zh-CN" sz="8000"/>
              <a:t>        return a</a:t>
            </a:r>
            <a:endParaRPr lang="en-US" altLang="zh-CN" sz="8000"/>
          </a:p>
          <a:p>
            <a:r>
              <a:rPr lang="en-US" altLang="zh-CN" sz="8000"/>
              <a:t>    sum = a ^ b  # 异或得到两数之和</a:t>
            </a:r>
            <a:endParaRPr lang="en-US" altLang="zh-CN" sz="8000"/>
          </a:p>
          <a:p>
            <a:r>
              <a:rPr lang="en-US" altLang="zh-CN" sz="8000"/>
              <a:t>    carry = (a &amp; b) &lt;&lt; 1  # 与得到进位，左移后与sum相加</a:t>
            </a:r>
            <a:endParaRPr lang="en-US" altLang="zh-CN" sz="8000"/>
          </a:p>
          <a:p>
            <a:r>
              <a:rPr lang="en-US" altLang="zh-CN" sz="8000"/>
              <a:t>    return add(sum, carry)</a:t>
            </a:r>
            <a:endParaRPr lang="en-US" altLang="zh-CN" sz="8000"/>
          </a:p>
          <a:p>
            <a:endParaRPr lang="en-US" altLang="zh-CN" sz="6665"/>
          </a:p>
          <a:p>
            <a:r>
              <a:rPr lang="en-US" altLang="zh-CN" sz="6665"/>
              <a:t>(https://www.jianshu.com/p/42d9b41c568f)</a:t>
            </a:r>
            <a:endParaRPr lang="en-US" altLang="zh-CN" sz="6665"/>
          </a:p>
          <a:p>
            <a:endParaRPr lang="zh-CN" altLang="en-US" sz="1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整体情况</a:t>
            </a:r>
            <a:r>
              <a:rPr lang="zh-CN" altLang="en-US"/>
              <a:t>及评价</a:t>
            </a:r>
            <a:endParaRPr lang="zh-CN" altLang="en-US"/>
          </a:p>
        </p:txBody>
      </p:sp>
      <p:sp>
        <p:nvSpPr>
          <p:cNvPr id="3" name="内容占位符 2"/>
          <p:cNvSpPr>
            <a:spLocks noGrp="1"/>
          </p:cNvSpPr>
          <p:nvPr>
            <p:ph idx="1"/>
          </p:nvPr>
        </p:nvSpPr>
        <p:spPr>
          <a:xfrm>
            <a:off x="838200" y="2195195"/>
            <a:ext cx="10515600" cy="2099310"/>
          </a:xfrm>
        </p:spPr>
        <p:txBody>
          <a:bodyPr/>
          <a:p>
            <a:r>
              <a:rPr lang="en-US" altLang="zh-CN"/>
              <a:t>90%</a:t>
            </a:r>
            <a:r>
              <a:rPr lang="zh-CN" altLang="en-US"/>
              <a:t>以上同学完成环境</a:t>
            </a:r>
            <a:r>
              <a:rPr lang="zh-CN" altLang="en-US"/>
              <a:t>配置。</a:t>
            </a:r>
            <a:endParaRPr lang="zh-CN" altLang="en-US"/>
          </a:p>
          <a:p>
            <a:r>
              <a:rPr lang="en-US" altLang="zh-CN"/>
              <a:t>90%</a:t>
            </a:r>
            <a:r>
              <a:rPr lang="zh-CN" altLang="en-US"/>
              <a:t>以上运行</a:t>
            </a:r>
            <a:r>
              <a:rPr lang="en-US" altLang="zh-CN"/>
              <a:t>HELLO WORLD!</a:t>
            </a:r>
            <a:r>
              <a:rPr lang="zh-CN" altLang="en-US"/>
              <a:t>，无论在</a:t>
            </a:r>
            <a:r>
              <a:rPr lang="en-US" altLang="zh-CN"/>
              <a:t>repl</a:t>
            </a:r>
            <a:r>
              <a:rPr lang="zh-CN" altLang="en-US"/>
              <a:t>还是</a:t>
            </a:r>
            <a:r>
              <a:rPr lang="en-US" altLang="zh-CN"/>
              <a:t>ide</a:t>
            </a:r>
            <a:r>
              <a:rPr lang="zh-CN" altLang="en-US"/>
              <a:t>。</a:t>
            </a:r>
            <a:endParaRPr lang="zh-CN" altLang="en-US"/>
          </a:p>
          <a:p>
            <a:r>
              <a:rPr lang="en-US" altLang="zh-CN"/>
              <a:t>60%</a:t>
            </a:r>
            <a:r>
              <a:rPr lang="zh-CN" altLang="en-US"/>
              <a:t>以上同学，运行了加法功能</a:t>
            </a:r>
            <a:r>
              <a:rPr lang="zh-CN" altLang="en-US"/>
              <a:t>块。</a:t>
            </a:r>
            <a:endParaRPr lang="zh-CN" altLang="en-US"/>
          </a:p>
          <a:p>
            <a:r>
              <a:rPr lang="zh-CN" altLang="en-US"/>
              <a:t>只有</a:t>
            </a:r>
            <a:r>
              <a:rPr lang="en-US" altLang="zh-CN"/>
              <a:t>1</a:t>
            </a:r>
            <a:r>
              <a:rPr lang="zh-CN" altLang="en-US"/>
              <a:t>位同学，编写了</a:t>
            </a:r>
            <a:r>
              <a:rPr lang="en-US" altLang="zh-CN"/>
              <a:t>TestUnit</a:t>
            </a:r>
            <a:r>
              <a:rPr lang="zh-CN" altLang="en-US"/>
              <a:t>。</a:t>
            </a:r>
            <a:endParaRPr lang="zh-CN" altLang="en-US"/>
          </a:p>
        </p:txBody>
      </p:sp>
      <p:sp>
        <p:nvSpPr>
          <p:cNvPr id="4" name="文本框 3"/>
          <p:cNvSpPr txBox="1"/>
          <p:nvPr/>
        </p:nvSpPr>
        <p:spPr>
          <a:xfrm>
            <a:off x="954405" y="1595755"/>
            <a:ext cx="4064000" cy="521970"/>
          </a:xfrm>
          <a:prstGeom prst="rect">
            <a:avLst/>
          </a:prstGeom>
          <a:noFill/>
        </p:spPr>
        <p:txBody>
          <a:bodyPr wrap="square" rtlCol="0">
            <a:spAutoFit/>
          </a:bodyPr>
          <a:p>
            <a:r>
              <a:rPr lang="zh-CN" altLang="en-US" sz="2800">
                <a:solidFill>
                  <a:srgbClr val="0070C0"/>
                </a:solidFill>
              </a:rPr>
              <a:t>基本情况：</a:t>
            </a:r>
            <a:endParaRPr lang="zh-CN" altLang="en-US" sz="2800">
              <a:solidFill>
                <a:srgbClr val="0070C0"/>
              </a:solidFill>
            </a:endParaRPr>
          </a:p>
        </p:txBody>
      </p:sp>
      <p:sp>
        <p:nvSpPr>
          <p:cNvPr id="5" name="文本框 4"/>
          <p:cNvSpPr txBox="1"/>
          <p:nvPr>
            <p:custDataLst>
              <p:tags r:id="rId1"/>
            </p:custDataLst>
          </p:nvPr>
        </p:nvSpPr>
        <p:spPr>
          <a:xfrm>
            <a:off x="954405" y="4371975"/>
            <a:ext cx="4064000" cy="521970"/>
          </a:xfrm>
          <a:prstGeom prst="rect">
            <a:avLst/>
          </a:prstGeom>
          <a:noFill/>
        </p:spPr>
        <p:txBody>
          <a:bodyPr wrap="square" rtlCol="0">
            <a:spAutoFit/>
          </a:bodyPr>
          <a:p>
            <a:r>
              <a:rPr lang="zh-CN" altLang="en-US" sz="2800">
                <a:solidFill>
                  <a:srgbClr val="0070C0"/>
                </a:solidFill>
              </a:rPr>
              <a:t>评价：</a:t>
            </a:r>
            <a:endParaRPr lang="zh-CN" altLang="en-US" sz="2800">
              <a:solidFill>
                <a:srgbClr val="0070C0"/>
              </a:solidFill>
            </a:endParaRPr>
          </a:p>
        </p:txBody>
      </p:sp>
      <p:sp>
        <p:nvSpPr>
          <p:cNvPr id="6" name="内容占位符 2"/>
          <p:cNvSpPr>
            <a:spLocks noGrp="1"/>
          </p:cNvSpPr>
          <p:nvPr>
            <p:custDataLst>
              <p:tags r:id="rId2"/>
            </p:custDataLst>
          </p:nvPr>
        </p:nvSpPr>
        <p:spPr>
          <a:xfrm>
            <a:off x="954405" y="4971415"/>
            <a:ext cx="10515600" cy="127254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700"/>
              <a:t>多数同学具备良好</a:t>
            </a:r>
            <a:r>
              <a:rPr lang="zh-CN" altLang="en-US" sz="2700"/>
              <a:t>的数字</a:t>
            </a:r>
            <a:r>
              <a:rPr lang="zh-CN" altLang="en-US" sz="2700"/>
              <a:t>素养。</a:t>
            </a:r>
            <a:endParaRPr lang="zh-CN" altLang="en-US" sz="2700"/>
          </a:p>
          <a:p>
            <a:r>
              <a:rPr lang="zh-CN" altLang="en-US" sz="2700"/>
              <a:t>通过</a:t>
            </a:r>
            <a:r>
              <a:rPr lang="en-US" altLang="zh-CN" sz="2700"/>
              <a:t>C</a:t>
            </a:r>
            <a:r>
              <a:rPr lang="zh-CN" altLang="en-US" sz="2700"/>
              <a:t>与</a:t>
            </a:r>
            <a:r>
              <a:rPr lang="en-US" altLang="zh-CN" sz="2700"/>
              <a:t>JAVA</a:t>
            </a:r>
            <a:r>
              <a:rPr lang="zh-CN" altLang="en-US" sz="2700"/>
              <a:t>课程学习，对编程具备一定</a:t>
            </a:r>
            <a:r>
              <a:rPr lang="zh-CN" altLang="en-US" sz="2700"/>
              <a:t>理解能力。</a:t>
            </a:r>
            <a:endParaRPr lang="zh-CN" altLang="en-US" sz="2700"/>
          </a:p>
          <a:p>
            <a:pPr marL="0" indent="0">
              <a:buNone/>
            </a:pPr>
            <a:endParaRPr lang="zh-CN" altLang="en-US" sz="27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第一次课后</a:t>
            </a:r>
            <a:r>
              <a:rPr lang="zh-CN" altLang="en-US">
                <a:sym typeface="+mn-ea"/>
              </a:rPr>
              <a:t>本周作业</a:t>
            </a:r>
            <a:endParaRPr lang="zh-CN" altLang="en-US"/>
          </a:p>
        </p:txBody>
      </p:sp>
      <p:sp>
        <p:nvSpPr>
          <p:cNvPr id="3" name="内容占位符 2"/>
          <p:cNvSpPr>
            <a:spLocks noGrp="1"/>
          </p:cNvSpPr>
          <p:nvPr>
            <p:ph idx="1"/>
          </p:nvPr>
        </p:nvSpPr>
        <p:spPr/>
        <p:txBody>
          <a:bodyPr>
            <a:normAutofit fontScale="90000"/>
          </a:bodyPr>
          <a:p>
            <a:r>
              <a:rPr lang="zh-CN" altLang="en-US"/>
              <a:t>1、fastapi的基本知识掌握，路由，数据库配置。</a:t>
            </a:r>
            <a:endParaRPr lang="zh-CN" altLang="en-US"/>
          </a:p>
          <a:p>
            <a:r>
              <a:rPr lang="zh-CN" altLang="en-US"/>
              <a:t>2、使用fastapi，一张数据表，完成CRUD的模块操作。</a:t>
            </a:r>
            <a:endParaRPr lang="zh-CN" altLang="en-US"/>
          </a:p>
          <a:p>
            <a:r>
              <a:rPr lang="zh-CN" altLang="en-US"/>
              <a:t>3、在电脑上安装likeadmin，并参考文档，将2的功能移植到likeadmin。</a:t>
            </a:r>
            <a:endParaRPr lang="zh-CN" altLang="en-US"/>
          </a:p>
          <a:p>
            <a:endParaRPr lang="zh-CN" altLang="en-US"/>
          </a:p>
          <a:p>
            <a:r>
              <a:rPr lang="zh-CN" altLang="en-US"/>
              <a:t>说明:</a:t>
            </a:r>
            <a:endParaRPr lang="zh-CN" altLang="en-US"/>
          </a:p>
          <a:p>
            <a:r>
              <a:rPr lang="zh-CN" altLang="en-US"/>
              <a:t>1、每天编程不低于1小时。</a:t>
            </a:r>
            <a:endParaRPr lang="zh-CN" altLang="en-US"/>
          </a:p>
          <a:p>
            <a:r>
              <a:rPr lang="zh-CN" altLang="en-US"/>
              <a:t>2、有问题在群里提出，解答。</a:t>
            </a:r>
            <a:endParaRPr lang="zh-CN" altLang="en-US"/>
          </a:p>
          <a:p>
            <a:r>
              <a:rPr lang="zh-CN" altLang="en-US"/>
              <a:t>建议:</a:t>
            </a:r>
            <a:endParaRPr lang="zh-CN" altLang="en-US"/>
          </a:p>
          <a:p>
            <a:r>
              <a:rPr lang="zh-CN" altLang="en-US"/>
              <a:t>使用金山打字通练习指法，使用外接机械键盘。</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-1-1</a:t>
            </a:r>
            <a:endParaRPr lang="en-US" altLang="zh-CN">
              <a:sym typeface="+mn-ea"/>
            </a:endParaRPr>
          </a:p>
        </p:txBody>
      </p:sp>
      <p:sp>
        <p:nvSpPr>
          <p:cNvPr id="3" name="内容占位符 2"/>
          <p:cNvSpPr>
            <a:spLocks noGrp="1"/>
          </p:cNvSpPr>
          <p:nvPr>
            <p:ph idx="1"/>
          </p:nvPr>
        </p:nvSpPr>
        <p:spPr/>
        <p:txBody>
          <a:bodyPr>
            <a:normAutofit lnSpcReduction="20000"/>
          </a:bodyPr>
          <a:p>
            <a:r>
              <a:rPr lang="zh-CN" altLang="en-US"/>
              <a:t>1、fastapi的基本知识掌握，路由，数据库配置。</a:t>
            </a:r>
            <a:endParaRPr lang="zh-CN" altLang="en-US"/>
          </a:p>
          <a:p>
            <a:r>
              <a:rPr lang="zh-CN" altLang="en-US"/>
              <a:t>pip install fastapi</a:t>
            </a:r>
            <a:endParaRPr lang="zh-CN" altLang="en-US"/>
          </a:p>
          <a:p>
            <a:r>
              <a:rPr lang="zh-CN" altLang="en-US"/>
              <a:t>或</a:t>
            </a:r>
            <a:endParaRPr lang="zh-CN" altLang="en-US"/>
          </a:p>
          <a:p>
            <a:r>
              <a:rPr lang="zh-CN" altLang="en-US"/>
              <a:t>pip install -i https://pypi.tuna.tsinghua.edu.cn/simple fastapi</a:t>
            </a:r>
            <a:endParaRPr lang="zh-CN" altLang="en-US"/>
          </a:p>
          <a:p>
            <a:r>
              <a:rPr lang="zh-CN" altLang="en-US"/>
              <a:t>验证，在cmd中，输入</a:t>
            </a:r>
            <a:endParaRPr lang="zh-CN" altLang="en-US"/>
          </a:p>
          <a:p>
            <a:r>
              <a:rPr lang="zh-CN" altLang="en-US"/>
              <a:t>pip list  命令，可看到</a:t>
            </a:r>
            <a:endParaRPr lang="zh-CN" altLang="en-US"/>
          </a:p>
          <a:p>
            <a:r>
              <a:rPr lang="zh-CN" altLang="en-US"/>
              <a:t>Fastapi 包及版本号</a:t>
            </a:r>
            <a:endParaRPr lang="zh-CN" altLang="en-US"/>
          </a:p>
          <a:p>
            <a:endParaRPr lang="zh-CN" altLang="en-US"/>
          </a:p>
          <a:p>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-1-2</a:t>
            </a:r>
            <a:endParaRPr lang="zh-CN" altLang="en-US"/>
          </a:p>
        </p:txBody>
      </p:sp>
      <p:sp>
        <p:nvSpPr>
          <p:cNvPr id="4" name="文本框 3"/>
          <p:cNvSpPr txBox="1"/>
          <p:nvPr/>
        </p:nvSpPr>
        <p:spPr>
          <a:xfrm>
            <a:off x="6813550" y="2397125"/>
            <a:ext cx="5099685" cy="3138170"/>
          </a:xfrm>
          <a:prstGeom prst="rect">
            <a:avLst/>
          </a:prstGeom>
          <a:noFill/>
        </p:spPr>
        <p:txBody>
          <a:bodyPr wrap="square" rtlCol="0" anchor="t">
            <a:spAutoFit/>
          </a:bodyPr>
          <a:p>
            <a:r>
              <a:rPr lang="zh-CN" altLang="en-US"/>
              <a:t>测试前，安装包:</a:t>
            </a:r>
            <a:endParaRPr lang="zh-CN" altLang="en-US"/>
          </a:p>
          <a:p>
            <a:r>
              <a:rPr lang="zh-CN" altLang="en-US"/>
              <a:t>pip install "uvicorn[standard]"</a:t>
            </a:r>
            <a:endParaRPr lang="zh-CN" altLang="en-US"/>
          </a:p>
          <a:p>
            <a:r>
              <a:rPr lang="zh-CN" altLang="en-US"/>
              <a:t>在cmd中，到文件保存处，输入:</a:t>
            </a:r>
            <a:endParaRPr lang="zh-CN" altLang="en-US"/>
          </a:p>
          <a:p>
            <a:r>
              <a:rPr lang="zh-CN" altLang="en-US"/>
              <a:t>uvicorn main:app --reload，</a:t>
            </a:r>
            <a:endParaRPr lang="zh-CN" altLang="en-US"/>
          </a:p>
          <a:p>
            <a:r>
              <a:rPr lang="zh-CN" altLang="en-US"/>
              <a:t>启动浏览器，地址栏输入:</a:t>
            </a:r>
            <a:endParaRPr lang="zh-CN" altLang="en-US"/>
          </a:p>
          <a:p>
            <a:r>
              <a:rPr lang="zh-CN" altLang="en-US"/>
              <a:t>Open your browser http://127.0.0.1:8000</a:t>
            </a:r>
            <a:endParaRPr lang="zh-CN" altLang="en-US"/>
          </a:p>
          <a:p>
            <a:r>
              <a:rPr lang="zh-CN" altLang="en-US"/>
              <a:t>看到页面显示"hello word"</a:t>
            </a:r>
            <a:endParaRPr lang="zh-CN" altLang="en-US"/>
          </a:p>
          <a:p>
            <a:r>
              <a:rPr lang="zh-CN" altLang="en-US"/>
              <a:t>在修改地址栏:</a:t>
            </a:r>
            <a:endParaRPr lang="zh-CN" altLang="en-US"/>
          </a:p>
          <a:p>
            <a:r>
              <a:rPr lang="zh-CN" altLang="en-US"/>
              <a:t>Open your browser at http://127.0.0.1:8000/items/5?q=somequery</a:t>
            </a:r>
            <a:endParaRPr lang="zh-CN" altLang="en-US"/>
          </a:p>
          <a:p>
            <a:r>
              <a:rPr lang="zh-CN" altLang="en-US"/>
              <a:t>看到，{"item_id": 5, "q": "somequery"}</a:t>
            </a:r>
            <a:endParaRPr lang="zh-CN" altLang="en-US"/>
          </a:p>
        </p:txBody>
      </p:sp>
      <p:sp>
        <p:nvSpPr>
          <p:cNvPr id="7" name="文本框 6"/>
          <p:cNvSpPr txBox="1"/>
          <p:nvPr>
            <p:custDataLst>
              <p:tags r:id="rId1"/>
            </p:custDataLst>
          </p:nvPr>
        </p:nvSpPr>
        <p:spPr>
          <a:xfrm>
            <a:off x="900430" y="1859915"/>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r>
              <a:rPr lang="en-US" altLang="zh-CN">
                <a:sym typeface="+mn-ea"/>
              </a:rPr>
              <a:t>                                                                                                      </a:t>
            </a:r>
            <a:r>
              <a:rPr lang="zh-CN" altLang="en-US">
                <a:sym typeface="+mn-ea"/>
              </a:rPr>
              <a:t>测试：</a:t>
            </a:r>
            <a:endParaRPr lang="zh-CN" altLang="en-US">
              <a:sym typeface="+mn-ea"/>
            </a:endParaRPr>
          </a:p>
        </p:txBody>
      </p:sp>
      <p:sp>
        <p:nvSpPr>
          <p:cNvPr id="5" name="文本框 4"/>
          <p:cNvSpPr txBox="1"/>
          <p:nvPr/>
        </p:nvSpPr>
        <p:spPr>
          <a:xfrm>
            <a:off x="900430" y="1322705"/>
            <a:ext cx="6096000" cy="368300"/>
          </a:xfrm>
          <a:prstGeom prst="rect">
            <a:avLst/>
          </a:prstGeom>
          <a:noFill/>
        </p:spPr>
        <p:txBody>
          <a:bodyPr wrap="square" rtlCol="0" anchor="t">
            <a:spAutoFit/>
          </a:bodyPr>
          <a:p>
            <a:r>
              <a:rPr lang="zh-CN" altLang="en-US">
                <a:sym typeface="+mn-ea"/>
              </a:rPr>
              <a:t>2、建立一个文件 main.py </a:t>
            </a:r>
            <a:endParaRPr lang="zh-CN" altLang="en-US">
              <a:sym typeface="+mn-ea"/>
            </a:endParaRPr>
          </a:p>
        </p:txBody>
      </p:sp>
      <p:sp>
        <p:nvSpPr>
          <p:cNvPr id="8" name="文本框 7"/>
          <p:cNvSpPr txBox="1"/>
          <p:nvPr/>
        </p:nvSpPr>
        <p:spPr>
          <a:xfrm>
            <a:off x="978535" y="2529840"/>
            <a:ext cx="5477510" cy="3138170"/>
          </a:xfrm>
          <a:prstGeom prst="rect">
            <a:avLst/>
          </a:prstGeom>
          <a:noFill/>
        </p:spPr>
        <p:txBody>
          <a:bodyPr wrap="square" rtlCol="0" anchor="t">
            <a:spAutoFit/>
          </a:bodyPr>
          <a:p>
            <a:r>
              <a:rPr lang="zh-CN" altLang="en-US">
                <a:sym typeface="+mn-ea"/>
              </a:rPr>
              <a:t>from typing import Union</a:t>
            </a:r>
            <a:endParaRPr lang="zh-CN" altLang="en-US"/>
          </a:p>
          <a:p>
            <a:r>
              <a:rPr lang="zh-CN" altLang="en-US">
                <a:sym typeface="+mn-ea"/>
              </a:rPr>
              <a:t>from fastapi import FastAPI</a:t>
            </a:r>
            <a:endParaRPr lang="zh-CN" altLang="en-US"/>
          </a:p>
          <a:p>
            <a:r>
              <a:rPr lang="zh-CN" altLang="en-US">
                <a:sym typeface="+mn-ea"/>
              </a:rPr>
              <a:t>app = FastAPI()</a:t>
            </a:r>
            <a:endParaRPr lang="zh-CN" altLang="en-US"/>
          </a:p>
          <a:p>
            <a:endParaRPr lang="zh-CN" altLang="en-US"/>
          </a:p>
          <a:p>
            <a:r>
              <a:rPr lang="zh-CN" altLang="en-US">
                <a:sym typeface="+mn-ea"/>
              </a:rPr>
              <a:t>@app.get("/")</a:t>
            </a:r>
            <a:endParaRPr lang="zh-CN" altLang="en-US"/>
          </a:p>
          <a:p>
            <a:r>
              <a:rPr lang="zh-CN" altLang="en-US">
                <a:sym typeface="+mn-ea"/>
              </a:rPr>
              <a:t>def read_root():</a:t>
            </a:r>
            <a:endParaRPr lang="zh-CN" altLang="en-US"/>
          </a:p>
          <a:p>
            <a:r>
              <a:rPr lang="zh-CN" altLang="en-US">
                <a:sym typeface="+mn-ea"/>
              </a:rPr>
              <a:t>    return {"Hello": "World"}</a:t>
            </a:r>
            <a:endParaRPr lang="zh-CN" altLang="en-US"/>
          </a:p>
          <a:p>
            <a:endParaRPr lang="zh-CN" altLang="en-US"/>
          </a:p>
          <a:p>
            <a:r>
              <a:rPr lang="zh-CN" altLang="en-US">
                <a:sym typeface="+mn-ea"/>
              </a:rPr>
              <a:t>@app.get("/items/{item_id}")</a:t>
            </a:r>
            <a:endParaRPr lang="zh-CN" altLang="en-US"/>
          </a:p>
          <a:p>
            <a:r>
              <a:rPr lang="zh-CN" altLang="en-US">
                <a:sym typeface="+mn-ea"/>
              </a:rPr>
              <a:t>def read_item(item_id: int, q: Union[str, None] = None):</a:t>
            </a:r>
            <a:endParaRPr lang="zh-CN" altLang="en-US"/>
          </a:p>
          <a:p>
            <a:r>
              <a:rPr lang="zh-CN" altLang="en-US">
                <a:sym typeface="+mn-ea"/>
              </a:rPr>
              <a:t>    return {"item_id": item_id, "q": q}</a:t>
            </a:r>
            <a:endParaRPr lang="zh-CN" altLang="en-US">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a:t>
            </a:r>
            <a:endParaRPr lang="zh-CN" altLang="en-US"/>
          </a:p>
        </p:txBody>
      </p:sp>
      <p:sp>
        <p:nvSpPr>
          <p:cNvPr id="3" name="内容占位符 2"/>
          <p:cNvSpPr>
            <a:spLocks noGrp="1"/>
          </p:cNvSpPr>
          <p:nvPr>
            <p:ph idx="1"/>
          </p:nvPr>
        </p:nvSpPr>
        <p:spPr/>
        <p:txBody>
          <a:bodyPr/>
          <a:p>
            <a:r>
              <a:rPr lang="zh-CN" altLang="en-US">
                <a:sym typeface="+mn-ea"/>
              </a:rPr>
              <a:t>使用fastapi，一张数据表，完成CRUD的模块操作。</a:t>
            </a:r>
            <a:endParaRPr lang="zh-CN" altLang="en-US"/>
          </a:p>
          <a:p>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-2-1</a:t>
            </a:r>
            <a:endParaRPr lang="zh-CN" altLang="en-US"/>
          </a:p>
        </p:txBody>
      </p:sp>
      <p:sp>
        <p:nvSpPr>
          <p:cNvPr id="4" name="文本框 3"/>
          <p:cNvSpPr txBox="1"/>
          <p:nvPr/>
        </p:nvSpPr>
        <p:spPr>
          <a:xfrm>
            <a:off x="978535" y="1429385"/>
            <a:ext cx="6096000" cy="368300"/>
          </a:xfrm>
          <a:prstGeom prst="rect">
            <a:avLst/>
          </a:prstGeom>
          <a:noFill/>
        </p:spPr>
        <p:txBody>
          <a:bodyPr wrap="square" rtlCol="0" anchor="t">
            <a:spAutoFit/>
          </a:bodyPr>
          <a:p>
            <a:r>
              <a:rPr lang="zh-CN" altLang="en-US"/>
              <a:t>在mysql 建立test数据库，user表</a:t>
            </a:r>
            <a:endParaRPr lang="zh-CN" altLang="en-US"/>
          </a:p>
        </p:txBody>
      </p:sp>
      <p:sp>
        <p:nvSpPr>
          <p:cNvPr id="7" name="文本框 6"/>
          <p:cNvSpPr txBox="1"/>
          <p:nvPr>
            <p:custDataLst>
              <p:tags r:id="rId1"/>
            </p:custDataLst>
          </p:nvPr>
        </p:nvSpPr>
        <p:spPr>
          <a:xfrm>
            <a:off x="1042670" y="2017395"/>
            <a:ext cx="10153015" cy="368300"/>
          </a:xfrm>
          <a:prstGeom prst="rect">
            <a:avLst/>
          </a:prstGeom>
          <a:solidFill>
            <a:schemeClr val="accent6">
              <a:lumMod val="60000"/>
              <a:lumOff val="40000"/>
            </a:schemeClr>
          </a:solidFill>
        </p:spPr>
        <p:txBody>
          <a:bodyPr wrap="square" rtlCol="0" anchor="t">
            <a:spAutoFit/>
          </a:bodyPr>
          <a:p>
            <a:r>
              <a:rPr lang="en-US" altLang="zh-CN">
                <a:sym typeface="+mn-ea"/>
              </a:rPr>
              <a:t>sql</a:t>
            </a:r>
            <a:r>
              <a:rPr lang="zh-CN" altLang="en-US">
                <a:sym typeface="+mn-ea"/>
              </a:rPr>
              <a:t>语句：</a:t>
            </a:r>
            <a:endParaRPr lang="zh-CN" altLang="en-US">
              <a:sym typeface="+mn-ea"/>
            </a:endParaRPr>
          </a:p>
        </p:txBody>
      </p:sp>
      <p:sp>
        <p:nvSpPr>
          <p:cNvPr id="5" name="文本框 4"/>
          <p:cNvSpPr txBox="1"/>
          <p:nvPr/>
        </p:nvSpPr>
        <p:spPr>
          <a:xfrm>
            <a:off x="5257800" y="2605405"/>
            <a:ext cx="6096000" cy="3969385"/>
          </a:xfrm>
          <a:prstGeom prst="rect">
            <a:avLst/>
          </a:prstGeom>
          <a:noFill/>
        </p:spPr>
        <p:txBody>
          <a:bodyPr wrap="square" rtlCol="0" anchor="t">
            <a:spAutoFit/>
          </a:bodyPr>
          <a:p>
            <a:endParaRPr lang="zh-CN" altLang="en-US"/>
          </a:p>
          <a:p>
            <a:r>
              <a:rPr lang="zh-CN" altLang="en-US"/>
              <a:t>CREATE TABLE IF NOT EXISTS `user` (</a:t>
            </a:r>
            <a:endParaRPr lang="zh-CN" altLang="en-US"/>
          </a:p>
          <a:p>
            <a:r>
              <a:rPr lang="zh-CN" altLang="en-US"/>
              <a:t>  `id` INT(20) NOT NULL AUTO_INCREMENT COMMENT '学号', --AUTO_INCREMENT 自增</a:t>
            </a:r>
            <a:endParaRPr lang="zh-CN" altLang="en-US"/>
          </a:p>
          <a:p>
            <a:r>
              <a:rPr lang="zh-CN" altLang="en-US"/>
              <a:t>  `name` VARCHAR(30) NOT NULL COMMENT '姓名',</a:t>
            </a:r>
            <a:endParaRPr lang="zh-CN" altLang="en-US"/>
          </a:p>
          <a:p>
            <a:r>
              <a:rPr lang="zh-CN" altLang="en-US"/>
              <a:t>  `sex` VARCHAR(2) NOT NULL DEFAULT '女' COMMENT '性别',</a:t>
            </a:r>
            <a:endParaRPr lang="zh-CN" altLang="en-US"/>
          </a:p>
          <a:p>
            <a:r>
              <a:rPr lang="zh-CN" altLang="en-US"/>
              <a:t>  `pwd` VARCHAR(20) NOT NULL DEFAULT '123456' COMMENT '密码',</a:t>
            </a:r>
            <a:endParaRPr lang="zh-CN" altLang="en-US"/>
          </a:p>
          <a:p>
            <a:r>
              <a:rPr lang="zh-CN" altLang="en-US"/>
              <a:t>  `birthday` DATETIME DEFAULT '2000-01-01 00:00:00' COMMENT '出生日期',</a:t>
            </a:r>
            <a:endParaRPr lang="zh-CN" altLang="en-US"/>
          </a:p>
          <a:p>
            <a:r>
              <a:rPr lang="zh-CN" altLang="en-US"/>
              <a:t>  `address`VARCHAR(100) DEFAULT 'NULL' COMMENT '密码',</a:t>
            </a:r>
            <a:endParaRPr lang="zh-CN" altLang="en-US"/>
          </a:p>
          <a:p>
            <a:r>
              <a:rPr lang="zh-CN" altLang="en-US"/>
              <a:t>  `email`VARCHAR(50) DEFAULT 'NULL' COMMENT '邮箱',</a:t>
            </a:r>
            <a:endParaRPr lang="zh-CN" altLang="en-US"/>
          </a:p>
          <a:p>
            <a:r>
              <a:rPr lang="zh-CN" altLang="en-US"/>
              <a:t>  PRIMARY KEY(`id`)</a:t>
            </a:r>
            <a:endParaRPr lang="zh-CN" altLang="en-US"/>
          </a:p>
          <a:p>
            <a:r>
              <a:rPr lang="zh-CN" altLang="en-US"/>
              <a:t>)ENGINE=INNODB DEFAULT CHARSET=utf8</a:t>
            </a:r>
            <a:endParaRPr lang="zh-CN" altLang="en-US"/>
          </a:p>
        </p:txBody>
      </p:sp>
      <p:sp>
        <p:nvSpPr>
          <p:cNvPr id="6" name="文本框 5"/>
          <p:cNvSpPr txBox="1"/>
          <p:nvPr/>
        </p:nvSpPr>
        <p:spPr>
          <a:xfrm>
            <a:off x="978535" y="2712085"/>
            <a:ext cx="3986530" cy="3740785"/>
          </a:xfrm>
          <a:prstGeom prst="rect">
            <a:avLst/>
          </a:prstGeom>
          <a:noFill/>
        </p:spPr>
        <p:txBody>
          <a:bodyPr wrap="square" rtlCol="0" anchor="t">
            <a:noAutofit/>
          </a:bodyPr>
          <a:p>
            <a:r>
              <a:rPr lang="zh-CN" altLang="en-US">
                <a:sym typeface="+mn-ea"/>
              </a:rPr>
              <a:t>--目标：创建一个 test数据库 </a:t>
            </a:r>
            <a:endParaRPr lang="zh-CN" altLang="en-US"/>
          </a:p>
          <a:p>
            <a:r>
              <a:rPr lang="zh-CN" altLang="en-US">
                <a:sym typeface="+mn-ea"/>
              </a:rPr>
              <a:t>CREATE DATABASE IF NOT EXISTS `school`;</a:t>
            </a:r>
            <a:endParaRPr lang="zh-CN" altLang="en-US"/>
          </a:p>
          <a:p>
            <a:endParaRPr lang="zh-CN" altLang="en-US"/>
          </a:p>
          <a:p>
            <a:r>
              <a:rPr lang="zh-CN" altLang="en-US">
                <a:sym typeface="+mn-ea"/>
              </a:rPr>
              <a:t>--创建学生表 </a:t>
            </a:r>
            <a:endParaRPr lang="zh-CN" altLang="en-US"/>
          </a:p>
          <a:p>
            <a:r>
              <a:rPr lang="zh-CN" altLang="en-US">
                <a:sym typeface="+mn-ea"/>
              </a:rPr>
              <a:t>--学号 INT 登陆密码 VARCHAR 姓名 性别 出生日期 家庭住址 Email</a:t>
            </a:r>
            <a:endParaRPr lang="zh-CN" altLang="en-US"/>
          </a:p>
          <a:p>
            <a:r>
              <a:rPr lang="zh-CN" altLang="en-US">
                <a:sym typeface="+mn-ea"/>
              </a:rPr>
              <a:t>--表名称和字段尽量使用` `括起来</a:t>
            </a:r>
            <a:endParaRPr lang="zh-CN" altLang="en-US"/>
          </a:p>
          <a:p>
            <a:r>
              <a:rPr lang="zh-CN" altLang="en-US">
                <a:sym typeface="+mn-ea"/>
              </a:rPr>
              <a:t>--所有语句后面加','   最后一个不用加</a:t>
            </a:r>
            <a:endParaRPr lang="zh-CN" altLang="en-US"/>
          </a:p>
          <a:p>
            <a:r>
              <a:rPr lang="zh-CN" altLang="en-US">
                <a:sym typeface="+mn-ea"/>
              </a:rPr>
              <a:t>--PRIMARY KEY 主键</a:t>
            </a:r>
            <a:endParaRPr lang="zh-CN" altLang="en-US">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-2-2</a:t>
            </a:r>
            <a:endParaRPr lang="zh-CN" altLang="en-US"/>
          </a:p>
        </p:txBody>
      </p:sp>
      <p:sp>
        <p:nvSpPr>
          <p:cNvPr id="4" name="文本框 3"/>
          <p:cNvSpPr txBox="1"/>
          <p:nvPr/>
        </p:nvSpPr>
        <p:spPr>
          <a:xfrm>
            <a:off x="980440" y="1491615"/>
            <a:ext cx="6096000" cy="368300"/>
          </a:xfrm>
          <a:prstGeom prst="rect">
            <a:avLst/>
          </a:prstGeom>
          <a:noFill/>
        </p:spPr>
        <p:txBody>
          <a:bodyPr wrap="square" rtlCol="0" anchor="t">
            <a:spAutoFit/>
          </a:bodyPr>
          <a:p>
            <a:r>
              <a:rPr lang="zh-CN" altLang="en-US">
                <a:sym typeface="+mn-ea"/>
              </a:rPr>
              <a:t>pip install pymysql</a:t>
            </a:r>
            <a:endParaRPr lang="en-US" altLang="zh-CN">
              <a:sym typeface="+mn-ea"/>
            </a:endParaRPr>
          </a:p>
        </p:txBody>
      </p:sp>
      <p:sp>
        <p:nvSpPr>
          <p:cNvPr id="5" name="文本框 4"/>
          <p:cNvSpPr txBox="1"/>
          <p:nvPr/>
        </p:nvSpPr>
        <p:spPr>
          <a:xfrm>
            <a:off x="6223000" y="2480310"/>
            <a:ext cx="5034915" cy="4264025"/>
          </a:xfrm>
          <a:prstGeom prst="rect">
            <a:avLst/>
          </a:prstGeom>
          <a:noFill/>
        </p:spPr>
        <p:txBody>
          <a:bodyPr wrap="square" rtlCol="0" anchor="t">
            <a:noAutofit/>
          </a:bodyPr>
          <a:p>
            <a:r>
              <a:rPr lang="zh-CN" altLang="en-US">
                <a:sym typeface="+mn-ea"/>
              </a:rPr>
              <a:t>table_name = 'user'</a:t>
            </a:r>
            <a:endParaRPr lang="zh-CN" altLang="en-US"/>
          </a:p>
          <a:p>
            <a:r>
              <a:rPr lang="zh-CN" altLang="en-US">
                <a:sym typeface="+mn-ea"/>
              </a:rPr>
              <a:t>sql = "SELECT * FROM %s " % table_name</a:t>
            </a:r>
            <a:endParaRPr lang="zh-CN" altLang="en-US"/>
          </a:p>
          <a:p>
            <a:r>
              <a:rPr lang="zh-CN" altLang="en-US">
                <a:sym typeface="+mn-ea"/>
              </a:rPr>
              <a:t>try:</a:t>
            </a:r>
            <a:endParaRPr lang="zh-CN" altLang="en-US"/>
          </a:p>
          <a:p>
            <a:r>
              <a:rPr lang="zh-CN" altLang="en-US">
                <a:sym typeface="+mn-ea"/>
              </a:rPr>
              <a:t>    cursor.execute(sql)  # 执行sql语句，也可执行数据库命令，如：show tables</a:t>
            </a:r>
            <a:endParaRPr lang="zh-CN" altLang="en-US"/>
          </a:p>
          <a:p>
            <a:r>
              <a:rPr lang="zh-CN" altLang="en-US">
                <a:sym typeface="+mn-ea"/>
              </a:rPr>
              <a:t>    result = cursor.fetchall()  # 所有结果</a:t>
            </a:r>
            <a:endParaRPr lang="zh-CN" altLang="en-US"/>
          </a:p>
          <a:p>
            <a:r>
              <a:rPr lang="zh-CN" altLang="en-US">
                <a:sym typeface="+mn-ea"/>
              </a:rPr>
              <a:t>    print(result)</a:t>
            </a:r>
            <a:endParaRPr lang="zh-CN" altLang="en-US"/>
          </a:p>
          <a:p>
            <a:r>
              <a:rPr lang="zh-CN" altLang="en-US">
                <a:sym typeface="+mn-ea"/>
              </a:rPr>
              <a:t>except Exception as e:</a:t>
            </a:r>
            <a:endParaRPr lang="zh-CN" altLang="en-US"/>
          </a:p>
          <a:p>
            <a:r>
              <a:rPr lang="zh-CN" altLang="en-US">
                <a:sym typeface="+mn-ea"/>
              </a:rPr>
              <a:t>    db.rollback()</a:t>
            </a:r>
            <a:endParaRPr lang="zh-CN" altLang="en-US"/>
          </a:p>
          <a:p>
            <a:r>
              <a:rPr lang="zh-CN" altLang="en-US">
                <a:sym typeface="+mn-ea"/>
              </a:rPr>
              <a:t>    print("查询失败")</a:t>
            </a:r>
            <a:endParaRPr lang="zh-CN" altLang="en-US"/>
          </a:p>
          <a:p>
            <a:r>
              <a:rPr lang="zh-CN" altLang="en-US">
                <a:sym typeface="+mn-ea"/>
              </a:rPr>
              <a:t>    print(e)</a:t>
            </a:r>
            <a:endParaRPr lang="zh-CN" altLang="en-US"/>
          </a:p>
          <a:p>
            <a:r>
              <a:rPr lang="zh-CN" altLang="en-US">
                <a:sym typeface="+mn-ea"/>
              </a:rPr>
              <a:t>finally:</a:t>
            </a:r>
            <a:endParaRPr lang="zh-CN" altLang="en-US"/>
          </a:p>
          <a:p>
            <a:r>
              <a:rPr lang="zh-CN" altLang="en-US">
                <a:sym typeface="+mn-ea"/>
              </a:rPr>
              <a:t>    cursor.close()  # 关闭当前游标</a:t>
            </a:r>
            <a:endParaRPr lang="zh-CN" altLang="en-US"/>
          </a:p>
          <a:p>
            <a:r>
              <a:rPr lang="zh-CN" altLang="en-US">
                <a:sym typeface="+mn-ea"/>
              </a:rPr>
              <a:t>    db.close()  # 关闭数据库连接</a:t>
            </a:r>
            <a:endParaRPr lang="zh-CN" altLang="en-US">
              <a:sym typeface="+mn-ea"/>
            </a:endParaRPr>
          </a:p>
        </p:txBody>
      </p:sp>
      <p:sp>
        <p:nvSpPr>
          <p:cNvPr id="6" name="文本框 5"/>
          <p:cNvSpPr txBox="1"/>
          <p:nvPr/>
        </p:nvSpPr>
        <p:spPr>
          <a:xfrm>
            <a:off x="980440" y="2416175"/>
            <a:ext cx="4333875" cy="2861310"/>
          </a:xfrm>
          <a:prstGeom prst="rect">
            <a:avLst/>
          </a:prstGeom>
          <a:noFill/>
        </p:spPr>
        <p:txBody>
          <a:bodyPr wrap="square" rtlCol="0" anchor="t">
            <a:spAutoFit/>
          </a:bodyPr>
          <a:p>
            <a:r>
              <a:rPr lang="zh-CN" altLang="en-US">
                <a:sym typeface="+mn-ea"/>
              </a:rPr>
              <a:t>import pymysql</a:t>
            </a:r>
            <a:endParaRPr lang="zh-CN" altLang="en-US"/>
          </a:p>
          <a:p>
            <a:endParaRPr lang="zh-CN" altLang="en-US"/>
          </a:p>
          <a:p>
            <a:r>
              <a:rPr lang="zh-CN" altLang="en-US">
                <a:sym typeface="+mn-ea"/>
              </a:rPr>
              <a:t># 创建数据库连接对象</a:t>
            </a:r>
            <a:endParaRPr lang="zh-CN" altLang="en-US"/>
          </a:p>
          <a:p>
            <a:r>
              <a:rPr lang="zh-CN" altLang="en-US">
                <a:sym typeface="+mn-ea"/>
              </a:rPr>
              <a:t>db = pymysql.connect(host='127.0.0.1',</a:t>
            </a:r>
            <a:endParaRPr lang="zh-CN" altLang="en-US"/>
          </a:p>
          <a:p>
            <a:r>
              <a:rPr lang="zh-CN" altLang="en-US">
                <a:sym typeface="+mn-ea"/>
              </a:rPr>
              <a:t>                     user='root',</a:t>
            </a:r>
            <a:endParaRPr lang="zh-CN" altLang="en-US"/>
          </a:p>
          <a:p>
            <a:r>
              <a:rPr lang="zh-CN" altLang="en-US">
                <a:sym typeface="+mn-ea"/>
              </a:rPr>
              <a:t>                     password='123456',</a:t>
            </a:r>
            <a:endParaRPr lang="zh-CN" altLang="en-US"/>
          </a:p>
          <a:p>
            <a:r>
              <a:rPr lang="zh-CN" altLang="en-US">
                <a:sym typeface="+mn-ea"/>
              </a:rPr>
              <a:t>                     database='test')</a:t>
            </a:r>
            <a:endParaRPr lang="zh-CN" altLang="en-US"/>
          </a:p>
          <a:p>
            <a:endParaRPr lang="zh-CN" altLang="en-US"/>
          </a:p>
          <a:p>
            <a:r>
              <a:rPr lang="zh-CN" altLang="en-US">
                <a:sym typeface="+mn-ea"/>
              </a:rPr>
              <a:t># 创建游标对象</a:t>
            </a:r>
            <a:endParaRPr lang="zh-CN" altLang="en-US"/>
          </a:p>
          <a:p>
            <a:r>
              <a:rPr lang="zh-CN" altLang="en-US">
                <a:sym typeface="+mn-ea"/>
              </a:rPr>
              <a:t>cursor = db.cursor()</a:t>
            </a:r>
            <a:endParaRPr lang="zh-CN" altLang="en-US">
              <a:sym typeface="+mn-ea"/>
            </a:endParaRPr>
          </a:p>
        </p:txBody>
      </p:sp>
      <p:sp>
        <p:nvSpPr>
          <p:cNvPr id="7" name="文本框 6"/>
          <p:cNvSpPr txBox="1"/>
          <p:nvPr>
            <p:custDataLst>
              <p:tags r:id="rId1"/>
            </p:custDataLst>
          </p:nvPr>
        </p:nvSpPr>
        <p:spPr>
          <a:xfrm>
            <a:off x="1042670" y="2017395"/>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-2-2</a:t>
            </a:r>
            <a:endParaRPr lang="zh-CN" altLang="en-US"/>
          </a:p>
        </p:txBody>
      </p:sp>
      <p:sp>
        <p:nvSpPr>
          <p:cNvPr id="4" name="文本框 3"/>
          <p:cNvSpPr txBox="1"/>
          <p:nvPr/>
        </p:nvSpPr>
        <p:spPr>
          <a:xfrm>
            <a:off x="838200" y="1336675"/>
            <a:ext cx="6096000" cy="368300"/>
          </a:xfrm>
          <a:prstGeom prst="rect">
            <a:avLst/>
          </a:prstGeom>
          <a:noFill/>
        </p:spPr>
        <p:txBody>
          <a:bodyPr wrap="square" rtlCol="0" anchor="t">
            <a:spAutoFit/>
          </a:bodyPr>
          <a:p>
            <a:r>
              <a:rPr lang="zh-CN" altLang="en-US"/>
              <a:t>建立main.py文件，代码如下：</a:t>
            </a:r>
            <a:endParaRPr lang="zh-CN" altLang="en-US"/>
          </a:p>
        </p:txBody>
      </p:sp>
      <p:sp>
        <p:nvSpPr>
          <p:cNvPr id="5" name="文本框 4"/>
          <p:cNvSpPr txBox="1"/>
          <p:nvPr/>
        </p:nvSpPr>
        <p:spPr>
          <a:xfrm>
            <a:off x="907415" y="2281555"/>
            <a:ext cx="4331970" cy="3969385"/>
          </a:xfrm>
          <a:prstGeom prst="rect">
            <a:avLst/>
          </a:prstGeom>
          <a:noFill/>
        </p:spPr>
        <p:txBody>
          <a:bodyPr wrap="square" rtlCol="0" anchor="t">
            <a:spAutoFit/>
          </a:bodyPr>
          <a:p>
            <a:r>
              <a:rPr lang="zh-CN" altLang="en-US"/>
              <a:t>from typing import Union</a:t>
            </a:r>
            <a:endParaRPr lang="zh-CN" altLang="en-US"/>
          </a:p>
          <a:p>
            <a:r>
              <a:rPr lang="zh-CN" altLang="en-US"/>
              <a:t>from fastapi import FastAPI</a:t>
            </a:r>
            <a:endParaRPr lang="zh-CN" altLang="en-US"/>
          </a:p>
          <a:p>
            <a:r>
              <a:rPr lang="zh-CN" altLang="en-US"/>
              <a:t>import pymysql</a:t>
            </a:r>
            <a:endParaRPr lang="zh-CN" altLang="en-US"/>
          </a:p>
          <a:p>
            <a:endParaRPr lang="zh-CN" altLang="en-US"/>
          </a:p>
          <a:p>
            <a:r>
              <a:rPr lang="zh-CN" altLang="en-US"/>
              <a:t>app = FastAPI()</a:t>
            </a:r>
            <a:endParaRPr lang="zh-CN" altLang="en-US"/>
          </a:p>
          <a:p>
            <a:endParaRPr lang="zh-CN" altLang="en-US"/>
          </a:p>
          <a:p>
            <a:r>
              <a:rPr lang="zh-CN" altLang="en-US"/>
              <a:t># 创建数据库连接对象</a:t>
            </a:r>
            <a:endParaRPr lang="zh-CN" altLang="en-US"/>
          </a:p>
          <a:p>
            <a:r>
              <a:rPr lang="zh-CN" altLang="en-US"/>
              <a:t>db = pymysql.connect(host='127.0.0.1',</a:t>
            </a:r>
            <a:endParaRPr lang="zh-CN" altLang="en-US"/>
          </a:p>
          <a:p>
            <a:r>
              <a:rPr lang="zh-CN" altLang="en-US"/>
              <a:t>                     user='root',</a:t>
            </a:r>
            <a:endParaRPr lang="zh-CN" altLang="en-US"/>
          </a:p>
          <a:p>
            <a:r>
              <a:rPr lang="zh-CN" altLang="en-US"/>
              <a:t>                     password='123456',</a:t>
            </a:r>
            <a:endParaRPr lang="zh-CN" altLang="en-US"/>
          </a:p>
          <a:p>
            <a:r>
              <a:rPr lang="zh-CN" altLang="en-US"/>
              <a:t>                     database='test')</a:t>
            </a:r>
            <a:endParaRPr lang="zh-CN" altLang="en-US"/>
          </a:p>
          <a:p>
            <a:endParaRPr lang="zh-CN" altLang="en-US"/>
          </a:p>
          <a:p>
            <a:r>
              <a:rPr lang="zh-CN" altLang="en-US"/>
              <a:t># 创建游标对象</a:t>
            </a:r>
            <a:endParaRPr lang="zh-CN" altLang="en-US"/>
          </a:p>
          <a:p>
            <a:r>
              <a:rPr lang="zh-CN" altLang="en-US"/>
              <a:t>cursor = db.cursor()</a:t>
            </a:r>
            <a:endParaRPr lang="zh-CN" altLang="en-US"/>
          </a:p>
        </p:txBody>
      </p:sp>
      <p:sp>
        <p:nvSpPr>
          <p:cNvPr id="7" name="文本框 6"/>
          <p:cNvSpPr txBox="1"/>
          <p:nvPr>
            <p:custDataLst>
              <p:tags r:id="rId1"/>
            </p:custDataLst>
          </p:nvPr>
        </p:nvSpPr>
        <p:spPr>
          <a:xfrm>
            <a:off x="907415" y="1802130"/>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
        <p:nvSpPr>
          <p:cNvPr id="6" name="文本框 5"/>
          <p:cNvSpPr txBox="1"/>
          <p:nvPr/>
        </p:nvSpPr>
        <p:spPr>
          <a:xfrm>
            <a:off x="5908675" y="2105660"/>
            <a:ext cx="5072380" cy="4695825"/>
          </a:xfrm>
          <a:prstGeom prst="rect">
            <a:avLst/>
          </a:prstGeom>
          <a:noFill/>
        </p:spPr>
        <p:txBody>
          <a:bodyPr wrap="square" rtlCol="0" anchor="t">
            <a:noAutofit/>
          </a:bodyPr>
          <a:p>
            <a:r>
              <a:rPr lang="zh-CN" altLang="en-US"/>
              <a:t>@app.get("/")</a:t>
            </a:r>
            <a:endParaRPr lang="zh-CN" altLang="en-US"/>
          </a:p>
          <a:p>
            <a:r>
              <a:rPr lang="zh-CN" altLang="en-US"/>
              <a:t>def read_root():</a:t>
            </a:r>
            <a:endParaRPr lang="zh-CN" altLang="en-US"/>
          </a:p>
          <a:p>
            <a:r>
              <a:rPr lang="zh-CN" altLang="en-US"/>
              <a:t>    table_name = 'user'</a:t>
            </a:r>
            <a:endParaRPr lang="zh-CN" altLang="en-US"/>
          </a:p>
          <a:p>
            <a:r>
              <a:rPr lang="zh-CN" altLang="en-US"/>
              <a:t>    sql = "SELECT * FROM %s " % table_name</a:t>
            </a:r>
            <a:endParaRPr lang="zh-CN" altLang="en-US"/>
          </a:p>
          <a:p>
            <a:r>
              <a:rPr lang="zh-CN" altLang="en-US"/>
              <a:t>    try:</a:t>
            </a:r>
            <a:endParaRPr lang="zh-CN" altLang="en-US"/>
          </a:p>
          <a:p>
            <a:r>
              <a:rPr lang="zh-CN" altLang="en-US"/>
              <a:t>        cursor.execute(sql)  # 执行sql语句，也可执行数据库命令，如：show tables</a:t>
            </a:r>
            <a:endParaRPr lang="zh-CN" altLang="en-US"/>
          </a:p>
          <a:p>
            <a:r>
              <a:rPr lang="zh-CN" altLang="en-US"/>
              <a:t>        result = cursor.fetchall()  # 所有结果</a:t>
            </a:r>
            <a:endParaRPr lang="zh-CN" altLang="en-US"/>
          </a:p>
          <a:p>
            <a:r>
              <a:rPr lang="zh-CN" altLang="en-US"/>
              <a:t>        print(result)</a:t>
            </a:r>
            <a:endParaRPr lang="zh-CN" altLang="en-US"/>
          </a:p>
          <a:p>
            <a:r>
              <a:rPr lang="zh-CN" altLang="en-US"/>
              <a:t>    except Exception as e:</a:t>
            </a:r>
            <a:endParaRPr lang="zh-CN" altLang="en-US"/>
          </a:p>
          <a:p>
            <a:r>
              <a:rPr lang="zh-CN" altLang="en-US"/>
              <a:t>        db.rollback()</a:t>
            </a:r>
            <a:endParaRPr lang="zh-CN" altLang="en-US"/>
          </a:p>
          <a:p>
            <a:r>
              <a:rPr lang="zh-CN" altLang="en-US"/>
              <a:t>        print("查询失败")</a:t>
            </a:r>
            <a:endParaRPr lang="zh-CN" altLang="en-US"/>
          </a:p>
          <a:p>
            <a:r>
              <a:rPr lang="zh-CN" altLang="en-US"/>
              <a:t>        print(e)</a:t>
            </a:r>
            <a:endParaRPr lang="zh-CN" altLang="en-US"/>
          </a:p>
          <a:p>
            <a:r>
              <a:rPr lang="zh-CN" altLang="en-US"/>
              <a:t>    finally:</a:t>
            </a:r>
            <a:endParaRPr lang="zh-CN" altLang="en-US"/>
          </a:p>
          <a:p>
            <a:r>
              <a:rPr lang="zh-CN" altLang="en-US"/>
              <a:t>        cursor.close()  # 关闭当前游标</a:t>
            </a:r>
            <a:endParaRPr lang="zh-CN" altLang="en-US"/>
          </a:p>
          <a:p>
            <a:r>
              <a:rPr lang="zh-CN" altLang="en-US"/>
              <a:t>        db.close()  # 关闭数据库连接</a:t>
            </a:r>
            <a:endParaRPr lang="zh-CN" altLang="en-US"/>
          </a:p>
          <a:p>
            <a:r>
              <a:rPr lang="zh-CN" altLang="en-US"/>
              <a:t>    return result</a:t>
            </a:r>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-2-2</a:t>
            </a:r>
            <a:endParaRPr lang="zh-CN" altLang="en-US"/>
          </a:p>
        </p:txBody>
      </p:sp>
      <p:sp>
        <p:nvSpPr>
          <p:cNvPr id="4" name="文本框 3"/>
          <p:cNvSpPr txBox="1"/>
          <p:nvPr/>
        </p:nvSpPr>
        <p:spPr>
          <a:xfrm>
            <a:off x="907415" y="2484120"/>
            <a:ext cx="6096000" cy="922020"/>
          </a:xfrm>
          <a:prstGeom prst="rect">
            <a:avLst/>
          </a:prstGeom>
          <a:noFill/>
        </p:spPr>
        <p:txBody>
          <a:bodyPr wrap="square" rtlCol="0" anchor="t">
            <a:spAutoFit/>
          </a:bodyPr>
          <a:p>
            <a:r>
              <a:rPr lang="zh-CN" altLang="en-US"/>
              <a:t>数据表user中插入几条数据，</a:t>
            </a:r>
            <a:endParaRPr lang="zh-CN" altLang="en-US"/>
          </a:p>
          <a:p>
            <a:r>
              <a:rPr lang="zh-CN" altLang="en-US"/>
              <a:t>打开控制台</a:t>
            </a:r>
            <a:endParaRPr lang="zh-CN" altLang="en-US"/>
          </a:p>
          <a:p>
            <a:r>
              <a:rPr lang="en-US" altLang="zh-CN"/>
              <a:t>python main.py</a:t>
            </a:r>
            <a:endParaRPr lang="en-US" altLang="zh-CN"/>
          </a:p>
        </p:txBody>
      </p:sp>
      <p:sp>
        <p:nvSpPr>
          <p:cNvPr id="7" name="文本框 6"/>
          <p:cNvSpPr txBox="1"/>
          <p:nvPr>
            <p:custDataLst>
              <p:tags r:id="rId1"/>
            </p:custDataLst>
          </p:nvPr>
        </p:nvSpPr>
        <p:spPr>
          <a:xfrm>
            <a:off x="907415" y="1802130"/>
            <a:ext cx="10153015" cy="368300"/>
          </a:xfrm>
          <a:prstGeom prst="rect">
            <a:avLst/>
          </a:prstGeom>
          <a:solidFill>
            <a:schemeClr val="accent2">
              <a:lumMod val="40000"/>
              <a:lumOff val="60000"/>
            </a:schemeClr>
          </a:solidFill>
        </p:spPr>
        <p:txBody>
          <a:bodyPr wrap="square" rtlCol="0" anchor="t">
            <a:spAutoFit/>
          </a:bodyPr>
          <a:p>
            <a:r>
              <a:rPr lang="zh-CN" altLang="en-US">
                <a:sym typeface="+mn-ea"/>
              </a:rPr>
              <a:t>测试：</a:t>
            </a:r>
            <a:endParaRPr lang="zh-CN" altLang="en-US">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zh-CN" altLang="en-US"/>
              <a:t>第一次</a:t>
            </a:r>
            <a:r>
              <a:rPr lang="zh-CN" altLang="en-US"/>
              <a:t>课</a:t>
            </a:r>
            <a:endParaRPr lang="zh-CN" altLang="en-US"/>
          </a:p>
        </p:txBody>
      </p:sp>
      <p:sp>
        <p:nvSpPr>
          <p:cNvPr id="3" name="副标题 2"/>
          <p:cNvSpPr>
            <a:spLocks noGrp="1"/>
          </p:cNvSpPr>
          <p:nvPr>
            <p:ph type="subTitle" idx="1"/>
          </p:nvPr>
        </p:nvSpPr>
        <p:spPr/>
        <p:txBody>
          <a:bodyPr/>
          <a:p>
            <a:r>
              <a:rPr lang="zh-CN" altLang="en-US"/>
              <a:t>编程开门课</a:t>
            </a:r>
            <a:r>
              <a:rPr lang="en-US" altLang="zh-CN"/>
              <a:t>-</a:t>
            </a:r>
            <a:r>
              <a:rPr lang="zh-CN" altLang="en-US"/>
              <a:t>学能</a:t>
            </a:r>
            <a:r>
              <a:rPr lang="zh-CN" altLang="en-US"/>
              <a:t>评估</a:t>
            </a: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-2-2</a:t>
            </a:r>
            <a:endParaRPr lang="zh-CN" altLang="en-US"/>
          </a:p>
        </p:txBody>
      </p:sp>
      <p:sp>
        <p:nvSpPr>
          <p:cNvPr id="4" name="文本框 3"/>
          <p:cNvSpPr txBox="1"/>
          <p:nvPr/>
        </p:nvSpPr>
        <p:spPr>
          <a:xfrm>
            <a:off x="838200" y="1490345"/>
            <a:ext cx="6096000" cy="368300"/>
          </a:xfrm>
          <a:prstGeom prst="rect">
            <a:avLst/>
          </a:prstGeom>
          <a:noFill/>
        </p:spPr>
        <p:txBody>
          <a:bodyPr wrap="square" rtlCol="0" anchor="t">
            <a:spAutoFit/>
          </a:bodyPr>
          <a:p>
            <a:r>
              <a:rPr lang="zh-CN" altLang="en-US"/>
              <a:t>pip install jinja2 aiofiles</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925830" y="1933575"/>
            <a:ext cx="4629785" cy="1075690"/>
          </a:xfrm>
          <a:prstGeom prst="rect">
            <a:avLst/>
          </a:prstGeom>
        </p:spPr>
      </p:pic>
      <p:sp>
        <p:nvSpPr>
          <p:cNvPr id="6" name="文本框 5"/>
          <p:cNvSpPr txBox="1"/>
          <p:nvPr/>
        </p:nvSpPr>
        <p:spPr>
          <a:xfrm>
            <a:off x="925830" y="3028950"/>
            <a:ext cx="6096000" cy="368300"/>
          </a:xfrm>
          <a:prstGeom prst="rect">
            <a:avLst/>
          </a:prstGeom>
          <a:noFill/>
        </p:spPr>
        <p:txBody>
          <a:bodyPr wrap="square" rtlCol="0" anchor="t">
            <a:spAutoFit/>
          </a:bodyPr>
          <a:p>
            <a:r>
              <a:rPr lang="zh-CN" altLang="en-US"/>
              <a:t>item.html文件代码</a:t>
            </a:r>
            <a:endParaRPr lang="zh-CN" altLang="en-US"/>
          </a:p>
        </p:txBody>
      </p:sp>
      <p:sp>
        <p:nvSpPr>
          <p:cNvPr id="7" name="文本框 6"/>
          <p:cNvSpPr txBox="1"/>
          <p:nvPr/>
        </p:nvSpPr>
        <p:spPr>
          <a:xfrm>
            <a:off x="925830" y="3899535"/>
            <a:ext cx="6096000" cy="2861310"/>
          </a:xfrm>
          <a:prstGeom prst="rect">
            <a:avLst/>
          </a:prstGeom>
          <a:noFill/>
        </p:spPr>
        <p:txBody>
          <a:bodyPr wrap="square" rtlCol="0" anchor="t">
            <a:spAutoFit/>
          </a:bodyPr>
          <a:p>
            <a:r>
              <a:rPr lang="zh-CN" altLang="en-US"/>
              <a:t>&lt;html&gt;</a:t>
            </a:r>
            <a:endParaRPr lang="zh-CN" altLang="en-US"/>
          </a:p>
          <a:p>
            <a:r>
              <a:rPr lang="zh-CN" altLang="en-US"/>
              <a:t>&lt;head&gt;</a:t>
            </a:r>
            <a:endParaRPr lang="zh-CN" altLang="en-US"/>
          </a:p>
          <a:p>
            <a:r>
              <a:rPr lang="zh-CN" altLang="en-US"/>
              <a:t>    &lt;title&gt;Item Details&lt;/title&gt;</a:t>
            </a:r>
            <a:endParaRPr lang="zh-CN" altLang="en-US"/>
          </a:p>
          <a:p>
            <a:r>
              <a:rPr lang="zh-CN" altLang="en-US"/>
              <a:t>    &lt;link href="{{ url_for('static', path='/styles.css') }}" rel="stylesheet"&gt;</a:t>
            </a:r>
            <a:endParaRPr lang="zh-CN" altLang="en-US"/>
          </a:p>
          <a:p>
            <a:r>
              <a:rPr lang="zh-CN" altLang="en-US"/>
              <a:t>&lt;/head&gt;</a:t>
            </a:r>
            <a:endParaRPr lang="zh-CN" altLang="en-US"/>
          </a:p>
          <a:p>
            <a:r>
              <a:rPr lang="zh-CN" altLang="en-US"/>
              <a:t>&lt;body&gt;</a:t>
            </a:r>
            <a:endParaRPr lang="zh-CN" altLang="en-US"/>
          </a:p>
          <a:p>
            <a:r>
              <a:rPr lang="zh-CN" altLang="en-US"/>
              <a:t>    &lt;h1&gt;Item ID: {{ id }}&lt;/h1&gt;</a:t>
            </a:r>
            <a:endParaRPr lang="zh-CN" altLang="en-US"/>
          </a:p>
          <a:p>
            <a:r>
              <a:rPr lang="zh-CN" altLang="en-US"/>
              <a:t>&lt;/body&gt;</a:t>
            </a:r>
            <a:endParaRPr lang="zh-CN" altLang="en-US"/>
          </a:p>
          <a:p>
            <a:r>
              <a:rPr lang="zh-CN" altLang="en-US"/>
              <a:t>&lt;/html&gt;</a:t>
            </a:r>
            <a:endParaRPr lang="zh-CN" altLang="en-US"/>
          </a:p>
        </p:txBody>
      </p:sp>
      <p:sp>
        <p:nvSpPr>
          <p:cNvPr id="8" name="文本框 7"/>
          <p:cNvSpPr txBox="1"/>
          <p:nvPr>
            <p:custDataLst>
              <p:tags r:id="rId3"/>
            </p:custDataLst>
          </p:nvPr>
        </p:nvSpPr>
        <p:spPr>
          <a:xfrm>
            <a:off x="925830" y="3503295"/>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-2-2</a:t>
            </a:r>
            <a:endParaRPr lang="zh-CN" altLang="en-US"/>
          </a:p>
        </p:txBody>
      </p:sp>
      <p:sp>
        <p:nvSpPr>
          <p:cNvPr id="4" name="文本框 3"/>
          <p:cNvSpPr txBox="1"/>
          <p:nvPr/>
        </p:nvSpPr>
        <p:spPr>
          <a:xfrm>
            <a:off x="838200" y="1823085"/>
            <a:ext cx="6096000" cy="368300"/>
          </a:xfrm>
          <a:prstGeom prst="rect">
            <a:avLst/>
          </a:prstGeom>
          <a:noFill/>
        </p:spPr>
        <p:txBody>
          <a:bodyPr wrap="square" rtlCol="0" anchor="t">
            <a:spAutoFit/>
          </a:bodyPr>
          <a:p>
            <a:r>
              <a:rPr lang="zh-CN" altLang="en-US"/>
              <a:t>main.py文件代码</a:t>
            </a:r>
            <a:endParaRPr lang="zh-CN" altLang="en-US"/>
          </a:p>
        </p:txBody>
      </p:sp>
      <p:sp>
        <p:nvSpPr>
          <p:cNvPr id="5" name="文本框 4"/>
          <p:cNvSpPr txBox="1"/>
          <p:nvPr/>
        </p:nvSpPr>
        <p:spPr>
          <a:xfrm>
            <a:off x="838200" y="2647950"/>
            <a:ext cx="5257800" cy="3969385"/>
          </a:xfrm>
          <a:prstGeom prst="rect">
            <a:avLst/>
          </a:prstGeom>
          <a:noFill/>
        </p:spPr>
        <p:txBody>
          <a:bodyPr wrap="square" rtlCol="0" anchor="t">
            <a:spAutoFit/>
          </a:bodyPr>
          <a:p>
            <a:r>
              <a:rPr lang="zh-CN" altLang="en-US"/>
              <a:t>from fastapi import FastAPI</a:t>
            </a:r>
            <a:endParaRPr lang="zh-CN" altLang="en-US"/>
          </a:p>
          <a:p>
            <a:r>
              <a:rPr lang="zh-CN" altLang="en-US"/>
              <a:t>import uvicorn as u</a:t>
            </a:r>
            <a:endParaRPr lang="zh-CN" altLang="en-US"/>
          </a:p>
          <a:p>
            <a:r>
              <a:rPr lang="zh-CN" altLang="en-US"/>
              <a:t>from starlette.requests import Request</a:t>
            </a:r>
            <a:endParaRPr lang="zh-CN" altLang="en-US"/>
          </a:p>
          <a:p>
            <a:r>
              <a:rPr lang="zh-CN" altLang="en-US"/>
              <a:t>from starlette.staticfiles import StaticFiles</a:t>
            </a:r>
            <a:endParaRPr lang="zh-CN" altLang="en-US"/>
          </a:p>
          <a:p>
            <a:r>
              <a:rPr lang="zh-CN" altLang="en-US"/>
              <a:t>from starlette.templating import Jinja2Templates</a:t>
            </a:r>
            <a:endParaRPr lang="zh-CN" altLang="en-US"/>
          </a:p>
          <a:p>
            <a:endParaRPr lang="zh-CN" altLang="en-US"/>
          </a:p>
          <a:p>
            <a:r>
              <a:rPr lang="zh-CN" altLang="en-US"/>
              <a:t>app = FastAPI()</a:t>
            </a:r>
            <a:endParaRPr lang="zh-CN" altLang="en-US"/>
          </a:p>
          <a:p>
            <a:endParaRPr lang="zh-CN" altLang="en-US"/>
          </a:p>
          <a:p>
            <a:r>
              <a:rPr lang="zh-CN" altLang="en-US"/>
              <a:t>app.mount("/static", StaticFiles(directory="static"), name="static")</a:t>
            </a:r>
            <a:endParaRPr lang="zh-CN" altLang="en-US"/>
          </a:p>
          <a:p>
            <a:endParaRPr lang="zh-CN" altLang="en-US"/>
          </a:p>
          <a:p>
            <a:r>
              <a:rPr lang="zh-CN" altLang="en-US"/>
              <a:t># 创建一个templates（模板）对象，以后可以重用。</a:t>
            </a:r>
            <a:endParaRPr lang="zh-CN" altLang="en-US"/>
          </a:p>
          <a:p>
            <a:r>
              <a:rPr lang="zh-CN" altLang="en-US"/>
              <a:t>templates = Jinja2Templates(directory="templates")</a:t>
            </a:r>
            <a:endParaRPr lang="zh-CN" altLang="en-US"/>
          </a:p>
          <a:p>
            <a:endParaRPr lang="zh-CN" altLang="en-US"/>
          </a:p>
        </p:txBody>
      </p:sp>
      <p:sp>
        <p:nvSpPr>
          <p:cNvPr id="6" name="文本框 5"/>
          <p:cNvSpPr txBox="1"/>
          <p:nvPr/>
        </p:nvSpPr>
        <p:spPr>
          <a:xfrm>
            <a:off x="6475730" y="2846070"/>
            <a:ext cx="4878070" cy="4035425"/>
          </a:xfrm>
          <a:prstGeom prst="rect">
            <a:avLst/>
          </a:prstGeom>
          <a:noFill/>
        </p:spPr>
        <p:txBody>
          <a:bodyPr wrap="square" rtlCol="0" anchor="t">
            <a:noAutofit/>
          </a:bodyPr>
          <a:p>
            <a:r>
              <a:rPr lang="zh-CN" altLang="en-US">
                <a:sym typeface="+mn-ea"/>
              </a:rPr>
              <a:t># Request在路径操作中声明一个参数，该参数将返回模板。</a:t>
            </a:r>
            <a:endParaRPr lang="zh-CN" altLang="en-US"/>
          </a:p>
          <a:p>
            <a:r>
              <a:rPr lang="zh-CN" altLang="en-US">
                <a:sym typeface="+mn-ea"/>
              </a:rPr>
              <a:t># 使用templates您创建的渲染并返回TemplateResponse，并request在Jinja2“上下文” 中将用作键值对之一。</a:t>
            </a:r>
            <a:endParaRPr lang="zh-CN" altLang="en-US"/>
          </a:p>
          <a:p>
            <a:r>
              <a:rPr lang="zh-CN" altLang="en-US">
                <a:sym typeface="+mn-ea"/>
              </a:rPr>
              <a:t>@app.get("/items/{id}")</a:t>
            </a:r>
            <a:endParaRPr lang="zh-CN" altLang="en-US"/>
          </a:p>
          <a:p>
            <a:r>
              <a:rPr lang="zh-CN" altLang="en-US">
                <a:sym typeface="+mn-ea"/>
              </a:rPr>
              <a:t>async def read_item(request: Request, id: str):</a:t>
            </a:r>
            <a:endParaRPr lang="zh-CN" altLang="en-US"/>
          </a:p>
          <a:p>
            <a:r>
              <a:rPr lang="zh-CN" altLang="en-US">
                <a:sym typeface="+mn-ea"/>
              </a:rPr>
              <a:t>    return templates.TemplateResponse("item.html", {"request": request, "id": id})</a:t>
            </a:r>
            <a:endParaRPr lang="zh-CN" altLang="en-US"/>
          </a:p>
          <a:p>
            <a:r>
              <a:rPr lang="zh-CN" altLang="en-US">
                <a:sym typeface="+mn-ea"/>
              </a:rPr>
              <a:t>if __name__ == '__main__':</a:t>
            </a:r>
            <a:endParaRPr lang="zh-CN" altLang="en-US"/>
          </a:p>
          <a:p>
            <a:r>
              <a:rPr lang="zh-CN" altLang="en-US">
                <a:sym typeface="+mn-ea"/>
              </a:rPr>
              <a:t>    u.run(app, host="127.0.0.1", port=8080)</a:t>
            </a:r>
            <a:endParaRPr lang="zh-CN" altLang="en-US">
              <a:sym typeface="+mn-ea"/>
            </a:endParaRPr>
          </a:p>
        </p:txBody>
      </p:sp>
      <p:sp>
        <p:nvSpPr>
          <p:cNvPr id="7" name="文本框 6"/>
          <p:cNvSpPr txBox="1"/>
          <p:nvPr>
            <p:custDataLst>
              <p:tags r:id="rId1"/>
            </p:custDataLst>
          </p:nvPr>
        </p:nvSpPr>
        <p:spPr>
          <a:xfrm>
            <a:off x="907415" y="2278380"/>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-2-2</a:t>
            </a:r>
            <a:endParaRPr lang="zh-CN" altLang="en-US"/>
          </a:p>
        </p:txBody>
      </p:sp>
      <p:sp>
        <p:nvSpPr>
          <p:cNvPr id="4" name="文本框 3"/>
          <p:cNvSpPr txBox="1"/>
          <p:nvPr/>
        </p:nvSpPr>
        <p:spPr>
          <a:xfrm>
            <a:off x="907415" y="2484120"/>
            <a:ext cx="6096000" cy="1198880"/>
          </a:xfrm>
          <a:prstGeom prst="rect">
            <a:avLst/>
          </a:prstGeom>
          <a:noFill/>
        </p:spPr>
        <p:txBody>
          <a:bodyPr wrap="square" rtlCol="0" anchor="t">
            <a:spAutoFit/>
          </a:bodyPr>
          <a:p>
            <a:r>
              <a:rPr lang="zh-CN" altLang="en-US"/>
              <a:t>数据表user中插入几条数据，</a:t>
            </a:r>
            <a:endParaRPr lang="zh-CN" altLang="en-US"/>
          </a:p>
          <a:p>
            <a:r>
              <a:rPr lang="zh-CN" altLang="en-US"/>
              <a:t>控制台输入uvicorn main:app --reload，启动服务器后，</a:t>
            </a:r>
            <a:endParaRPr lang="zh-CN" altLang="en-US"/>
          </a:p>
          <a:p>
            <a:r>
              <a:rPr lang="zh-CN" altLang="en-US"/>
              <a:t>打开浏览器页面http://127.0.0.8000，</a:t>
            </a:r>
            <a:endParaRPr lang="zh-CN" altLang="en-US"/>
          </a:p>
          <a:p>
            <a:r>
              <a:rPr lang="zh-CN" altLang="en-US"/>
              <a:t>可以看到输出数据，控制台也可以看到输出</a:t>
            </a:r>
            <a:r>
              <a:rPr lang="zh-CN" altLang="en-US"/>
              <a:t>数据。</a:t>
            </a:r>
            <a:endParaRPr lang="zh-CN" altLang="en-US"/>
          </a:p>
        </p:txBody>
      </p:sp>
      <p:sp>
        <p:nvSpPr>
          <p:cNvPr id="7" name="文本框 6"/>
          <p:cNvSpPr txBox="1"/>
          <p:nvPr>
            <p:custDataLst>
              <p:tags r:id="rId1"/>
            </p:custDataLst>
          </p:nvPr>
        </p:nvSpPr>
        <p:spPr>
          <a:xfrm>
            <a:off x="907415" y="1802130"/>
            <a:ext cx="10153015" cy="368300"/>
          </a:xfrm>
          <a:prstGeom prst="rect">
            <a:avLst/>
          </a:prstGeom>
          <a:solidFill>
            <a:schemeClr val="accent2">
              <a:lumMod val="40000"/>
              <a:lumOff val="60000"/>
            </a:schemeClr>
          </a:solidFill>
        </p:spPr>
        <p:txBody>
          <a:bodyPr wrap="square" rtlCol="0" anchor="t">
            <a:spAutoFit/>
          </a:bodyPr>
          <a:p>
            <a:r>
              <a:rPr lang="zh-CN" altLang="en-US">
                <a:sym typeface="+mn-ea"/>
              </a:rPr>
              <a:t>测试：</a:t>
            </a:r>
            <a:endParaRPr lang="zh-CN" altLang="en-US">
              <a:sym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-2-CRUD-1</a:t>
            </a:r>
            <a:endParaRPr lang="zh-CN" altLang="en-US"/>
          </a:p>
        </p:txBody>
      </p:sp>
      <p:sp>
        <p:nvSpPr>
          <p:cNvPr id="4" name="文本框 3"/>
          <p:cNvSpPr txBox="1"/>
          <p:nvPr/>
        </p:nvSpPr>
        <p:spPr>
          <a:xfrm>
            <a:off x="907415" y="2484120"/>
            <a:ext cx="6096000" cy="1198880"/>
          </a:xfrm>
          <a:prstGeom prst="rect">
            <a:avLst/>
          </a:prstGeom>
          <a:noFill/>
        </p:spPr>
        <p:txBody>
          <a:bodyPr wrap="square" rtlCol="0" anchor="t">
            <a:spAutoFit/>
          </a:bodyPr>
          <a:p>
            <a:r>
              <a:rPr lang="zh-CN" altLang="en-US"/>
              <a:t>数据表user中插入几条数据，</a:t>
            </a:r>
            <a:endParaRPr lang="zh-CN" altLang="en-US"/>
          </a:p>
          <a:p>
            <a:r>
              <a:rPr lang="zh-CN" altLang="en-US"/>
              <a:t>控制台输入uvicorn main:app --reload，启动服务器后，</a:t>
            </a:r>
            <a:endParaRPr lang="zh-CN" altLang="en-US"/>
          </a:p>
          <a:p>
            <a:r>
              <a:rPr lang="zh-CN" altLang="en-US"/>
              <a:t>打开浏览器页面http://127.0.0.8000，</a:t>
            </a:r>
            <a:endParaRPr lang="zh-CN" altLang="en-US"/>
          </a:p>
          <a:p>
            <a:r>
              <a:rPr lang="zh-CN" altLang="en-US"/>
              <a:t>可以看到输出数据，控制台也可以看到输出</a:t>
            </a:r>
            <a:r>
              <a:rPr lang="zh-CN" altLang="en-US"/>
              <a:t>数据。</a:t>
            </a:r>
            <a:endParaRPr lang="zh-CN" altLang="en-US"/>
          </a:p>
        </p:txBody>
      </p:sp>
      <p:sp>
        <p:nvSpPr>
          <p:cNvPr id="7" name="文本框 6"/>
          <p:cNvSpPr txBox="1"/>
          <p:nvPr>
            <p:custDataLst>
              <p:tags r:id="rId1"/>
            </p:custDataLst>
          </p:nvPr>
        </p:nvSpPr>
        <p:spPr>
          <a:xfrm>
            <a:off x="907415" y="1802130"/>
            <a:ext cx="10153015" cy="368300"/>
          </a:xfrm>
          <a:prstGeom prst="rect">
            <a:avLst/>
          </a:prstGeom>
          <a:solidFill>
            <a:schemeClr val="accent2">
              <a:lumMod val="40000"/>
              <a:lumOff val="60000"/>
            </a:schemeClr>
          </a:solidFill>
        </p:spPr>
        <p:txBody>
          <a:bodyPr wrap="square" rtlCol="0" anchor="t">
            <a:spAutoFit/>
          </a:bodyPr>
          <a:p>
            <a:r>
              <a:rPr lang="zh-CN" altLang="en-US">
                <a:sym typeface="+mn-ea"/>
              </a:rPr>
              <a:t>测试：</a:t>
            </a:r>
            <a:endParaRPr lang="zh-CN" altLang="en-US">
              <a:sym typeface="+mn-ea"/>
            </a:endParaRPr>
          </a:p>
        </p:txBody>
      </p:sp>
      <p:pic>
        <p:nvPicPr>
          <p:cNvPr id="3" name="图片 2"/>
          <p:cNvPicPr>
            <a:picLocks noChangeAspect="1"/>
          </p:cNvPicPr>
          <p:nvPr>
            <p:custDataLst>
              <p:tags r:id="rId2"/>
            </p:custDataLst>
          </p:nvPr>
        </p:nvPicPr>
        <p:blipFill>
          <a:blip r:embed="rId3"/>
          <a:stretch>
            <a:fillRect/>
          </a:stretch>
        </p:blipFill>
        <p:spPr>
          <a:xfrm>
            <a:off x="1200785" y="3996690"/>
            <a:ext cx="6057900" cy="230886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-2-2</a:t>
            </a:r>
            <a:endParaRPr lang="zh-CN" altLang="en-US"/>
          </a:p>
        </p:txBody>
      </p:sp>
      <p:sp>
        <p:nvSpPr>
          <p:cNvPr id="4" name="文本框 3"/>
          <p:cNvSpPr txBox="1"/>
          <p:nvPr/>
        </p:nvSpPr>
        <p:spPr>
          <a:xfrm>
            <a:off x="1293495" y="1612265"/>
            <a:ext cx="6096000" cy="368300"/>
          </a:xfrm>
          <a:prstGeom prst="rect">
            <a:avLst/>
          </a:prstGeom>
          <a:noFill/>
        </p:spPr>
        <p:txBody>
          <a:bodyPr wrap="square" rtlCol="0" anchor="t">
            <a:spAutoFit/>
          </a:bodyPr>
          <a:p>
            <a:r>
              <a:rPr lang="zh-CN" altLang="en-US"/>
              <a:t>在static文件夹中，增加styles.css，写入H1,H2{color:blue}</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1416685" y="2275840"/>
            <a:ext cx="7269480" cy="295656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-2-CRUD-2</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1394460" y="1760220"/>
            <a:ext cx="4899660" cy="1668780"/>
          </a:xfrm>
          <a:prstGeom prst="rect">
            <a:avLst/>
          </a:prstGeom>
        </p:spPr>
      </p:pic>
      <p:pic>
        <p:nvPicPr>
          <p:cNvPr id="5" name="图片 4"/>
          <p:cNvPicPr>
            <a:picLocks noChangeAspect="1"/>
          </p:cNvPicPr>
          <p:nvPr>
            <p:custDataLst>
              <p:tags r:id="rId3"/>
            </p:custDataLst>
          </p:nvPr>
        </p:nvPicPr>
        <p:blipFill>
          <a:blip r:embed="rId4"/>
          <a:stretch>
            <a:fillRect/>
          </a:stretch>
        </p:blipFill>
        <p:spPr>
          <a:xfrm>
            <a:off x="1394460" y="3878580"/>
            <a:ext cx="5166360" cy="240792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-2-CRUD-2</a:t>
            </a:r>
            <a:endParaRPr lang="zh-CN" altLang="en-US"/>
          </a:p>
        </p:txBody>
      </p:sp>
      <p:sp>
        <p:nvSpPr>
          <p:cNvPr id="4" name="文本框 3"/>
          <p:cNvSpPr txBox="1"/>
          <p:nvPr/>
        </p:nvSpPr>
        <p:spPr>
          <a:xfrm>
            <a:off x="838200" y="1896110"/>
            <a:ext cx="6096000" cy="368300"/>
          </a:xfrm>
          <a:prstGeom prst="rect">
            <a:avLst/>
          </a:prstGeom>
          <a:noFill/>
        </p:spPr>
        <p:txBody>
          <a:bodyPr wrap="square" rtlCol="0" anchor="t">
            <a:spAutoFit/>
          </a:bodyPr>
          <a:p>
            <a:r>
              <a:rPr lang="zh-CN" altLang="en-US"/>
              <a:t>sql_app/database.py</a:t>
            </a:r>
            <a:endParaRPr lang="zh-CN" altLang="en-US"/>
          </a:p>
        </p:txBody>
      </p:sp>
      <p:sp>
        <p:nvSpPr>
          <p:cNvPr id="5" name="文本框 4"/>
          <p:cNvSpPr txBox="1"/>
          <p:nvPr/>
        </p:nvSpPr>
        <p:spPr>
          <a:xfrm>
            <a:off x="838200" y="2557145"/>
            <a:ext cx="6096000" cy="4077335"/>
          </a:xfrm>
          <a:prstGeom prst="rect">
            <a:avLst/>
          </a:prstGeom>
          <a:noFill/>
        </p:spPr>
        <p:txBody>
          <a:bodyPr wrap="square" rtlCol="0" anchor="t">
            <a:noAutofit/>
          </a:bodyPr>
          <a:p>
            <a:r>
              <a:rPr lang="zh-CN" altLang="en-US" sz="1600"/>
              <a:t>from sqlalchemy import create_engine</a:t>
            </a:r>
            <a:endParaRPr lang="zh-CN" altLang="en-US" sz="1600"/>
          </a:p>
          <a:p>
            <a:r>
              <a:rPr lang="zh-CN" altLang="en-US" sz="1600"/>
              <a:t>from sqlalchemy.ext.declarative import declarative_base</a:t>
            </a:r>
            <a:endParaRPr lang="zh-CN" altLang="en-US" sz="1600"/>
          </a:p>
          <a:p>
            <a:r>
              <a:rPr lang="zh-CN" altLang="en-US" sz="1600"/>
              <a:t>from sqlalchemy.orm import sessionmaker</a:t>
            </a:r>
            <a:endParaRPr lang="zh-CN" altLang="en-US" sz="1600"/>
          </a:p>
          <a:p>
            <a:endParaRPr lang="zh-CN" altLang="en-US" sz="1600"/>
          </a:p>
          <a:p>
            <a:r>
              <a:rPr lang="zh-CN" altLang="en-US" sz="1600"/>
              <a:t>SQLALCHEMY_DATABASE_URL = "sqlite:///./sql_app.db"</a:t>
            </a:r>
            <a:endParaRPr lang="zh-CN" altLang="en-US" sz="1600"/>
          </a:p>
          <a:p>
            <a:r>
              <a:rPr lang="zh-CN" altLang="en-US" sz="1600"/>
              <a:t># SQLALCHEMY_DATABASE_URL = "postgresql://user:password@postgresserver/db"</a:t>
            </a:r>
            <a:endParaRPr lang="zh-CN" altLang="en-US" sz="1600"/>
          </a:p>
          <a:p>
            <a:endParaRPr lang="zh-CN" altLang="en-US" sz="1600"/>
          </a:p>
          <a:p>
            <a:r>
              <a:rPr lang="zh-CN" altLang="en-US" sz="1600"/>
              <a:t>engine = create_engine(</a:t>
            </a:r>
            <a:endParaRPr lang="zh-CN" altLang="en-US" sz="1600"/>
          </a:p>
          <a:p>
            <a:r>
              <a:rPr lang="zh-CN" altLang="en-US" sz="1600"/>
              <a:t>    SQLALCHEMY_DATABASE_URL, connect_args={"check_same_thread": False}</a:t>
            </a:r>
            <a:endParaRPr lang="zh-CN" altLang="en-US" sz="1600"/>
          </a:p>
          <a:p>
            <a:r>
              <a:rPr lang="zh-CN" altLang="en-US" sz="1600"/>
              <a:t>)</a:t>
            </a:r>
            <a:endParaRPr lang="zh-CN" altLang="en-US" sz="1600"/>
          </a:p>
          <a:p>
            <a:r>
              <a:rPr lang="zh-CN" altLang="en-US" sz="1600"/>
              <a:t>SessionLocal = sessionmaker(autocommit=False, autoflush=False, bind=engine)</a:t>
            </a:r>
            <a:endParaRPr lang="zh-CN" altLang="en-US" sz="1600"/>
          </a:p>
          <a:p>
            <a:endParaRPr lang="zh-CN" altLang="en-US" sz="1600"/>
          </a:p>
          <a:p>
            <a:r>
              <a:rPr lang="zh-CN" altLang="en-US" sz="1600"/>
              <a:t>Base = declarative_base()</a:t>
            </a:r>
            <a:endParaRPr lang="zh-CN" altLang="en-US" sz="1600"/>
          </a:p>
        </p:txBody>
      </p:sp>
      <p:sp>
        <p:nvSpPr>
          <p:cNvPr id="8" name="文本框 7"/>
          <p:cNvSpPr txBox="1"/>
          <p:nvPr>
            <p:custDataLst>
              <p:tags r:id="rId1"/>
            </p:custDataLst>
          </p:nvPr>
        </p:nvSpPr>
        <p:spPr>
          <a:xfrm>
            <a:off x="925830" y="2264410"/>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-2-CRUD-2</a:t>
            </a:r>
            <a:endParaRPr lang="zh-CN" altLang="en-US"/>
          </a:p>
        </p:txBody>
      </p:sp>
      <p:sp>
        <p:nvSpPr>
          <p:cNvPr id="4" name="文本框 3"/>
          <p:cNvSpPr txBox="1"/>
          <p:nvPr/>
        </p:nvSpPr>
        <p:spPr>
          <a:xfrm>
            <a:off x="925830" y="1793875"/>
            <a:ext cx="6096000" cy="368300"/>
          </a:xfrm>
          <a:prstGeom prst="rect">
            <a:avLst/>
          </a:prstGeom>
          <a:noFill/>
        </p:spPr>
        <p:txBody>
          <a:bodyPr wrap="square" rtlCol="0" anchor="t">
            <a:spAutoFit/>
          </a:bodyPr>
          <a:p>
            <a:r>
              <a:rPr lang="zh-CN" altLang="en-US"/>
              <a:t>sql_app/models.py</a:t>
            </a:r>
            <a:endParaRPr lang="zh-CN" altLang="en-US"/>
          </a:p>
        </p:txBody>
      </p:sp>
      <p:sp>
        <p:nvSpPr>
          <p:cNvPr id="5" name="文本框 4"/>
          <p:cNvSpPr txBox="1"/>
          <p:nvPr/>
        </p:nvSpPr>
        <p:spPr>
          <a:xfrm>
            <a:off x="838200" y="2630805"/>
            <a:ext cx="6096000" cy="3969385"/>
          </a:xfrm>
          <a:prstGeom prst="rect">
            <a:avLst/>
          </a:prstGeom>
          <a:noFill/>
        </p:spPr>
        <p:txBody>
          <a:bodyPr wrap="square" rtlCol="0" anchor="t">
            <a:spAutoFit/>
          </a:bodyPr>
          <a:p>
            <a:r>
              <a:rPr lang="zh-CN" altLang="en-US"/>
              <a:t>from sqlalchemy import Boolean, Column, ForeignKey, Integer, String</a:t>
            </a:r>
            <a:endParaRPr lang="zh-CN" altLang="en-US"/>
          </a:p>
          <a:p>
            <a:r>
              <a:rPr lang="zh-CN" altLang="en-US"/>
              <a:t>from sqlalchemy.orm import relationship</a:t>
            </a:r>
            <a:endParaRPr lang="zh-CN" altLang="en-US"/>
          </a:p>
          <a:p>
            <a:r>
              <a:rPr lang="zh-CN" altLang="en-US"/>
              <a:t>from .database import Base</a:t>
            </a:r>
            <a:endParaRPr lang="zh-CN" altLang="en-US"/>
          </a:p>
          <a:p>
            <a:endParaRPr lang="zh-CN" altLang="en-US"/>
          </a:p>
          <a:p>
            <a:r>
              <a:rPr lang="zh-CN" altLang="en-US"/>
              <a:t>class User(Base):</a:t>
            </a:r>
            <a:endParaRPr lang="zh-CN" altLang="en-US"/>
          </a:p>
          <a:p>
            <a:r>
              <a:rPr lang="zh-CN" altLang="en-US"/>
              <a:t>    __tablename__ = "users"</a:t>
            </a:r>
            <a:endParaRPr lang="zh-CN" altLang="en-US"/>
          </a:p>
          <a:p>
            <a:endParaRPr lang="zh-CN" altLang="en-US"/>
          </a:p>
          <a:p>
            <a:r>
              <a:rPr lang="zh-CN" altLang="en-US"/>
              <a:t>    id = Column(Integer, primary_key=True, index=True)</a:t>
            </a:r>
            <a:endParaRPr lang="zh-CN" altLang="en-US"/>
          </a:p>
          <a:p>
            <a:r>
              <a:rPr lang="zh-CN" altLang="en-US"/>
              <a:t>    email = Column(String, unique=True, index=True)</a:t>
            </a:r>
            <a:endParaRPr lang="zh-CN" altLang="en-US"/>
          </a:p>
          <a:p>
            <a:r>
              <a:rPr lang="zh-CN" altLang="en-US"/>
              <a:t>    hashed_password = Column(String)</a:t>
            </a:r>
            <a:endParaRPr lang="zh-CN" altLang="en-US"/>
          </a:p>
          <a:p>
            <a:r>
              <a:rPr lang="zh-CN" altLang="en-US"/>
              <a:t>    is_active = Column(Boolean, default=True)</a:t>
            </a:r>
            <a:endParaRPr lang="zh-CN" altLang="en-US"/>
          </a:p>
          <a:p>
            <a:endParaRPr lang="zh-CN" altLang="en-US"/>
          </a:p>
          <a:p>
            <a:r>
              <a:rPr lang="zh-CN" altLang="en-US"/>
              <a:t>    items = relationship("Item", back_populates="owner")</a:t>
            </a:r>
            <a:endParaRPr lang="zh-CN" altLang="en-US"/>
          </a:p>
        </p:txBody>
      </p:sp>
      <p:sp>
        <p:nvSpPr>
          <p:cNvPr id="6" name="文本框 5"/>
          <p:cNvSpPr txBox="1"/>
          <p:nvPr/>
        </p:nvSpPr>
        <p:spPr>
          <a:xfrm>
            <a:off x="7025005" y="2766060"/>
            <a:ext cx="5050790" cy="3415030"/>
          </a:xfrm>
          <a:prstGeom prst="rect">
            <a:avLst/>
          </a:prstGeom>
          <a:noFill/>
        </p:spPr>
        <p:txBody>
          <a:bodyPr wrap="square" rtlCol="0" anchor="t">
            <a:spAutoFit/>
          </a:bodyPr>
          <a:p>
            <a:r>
              <a:rPr lang="zh-CN" altLang="en-US"/>
              <a:t>class Item(Base):</a:t>
            </a:r>
            <a:endParaRPr lang="zh-CN" altLang="en-US"/>
          </a:p>
          <a:p>
            <a:r>
              <a:rPr lang="zh-CN" altLang="en-US"/>
              <a:t>    __tablename__ = "items"</a:t>
            </a:r>
            <a:endParaRPr lang="zh-CN" altLang="en-US"/>
          </a:p>
          <a:p>
            <a:endParaRPr lang="zh-CN" altLang="en-US"/>
          </a:p>
          <a:p>
            <a:r>
              <a:rPr lang="zh-CN" altLang="en-US"/>
              <a:t>    id = Column(Integer, primary_key=True, index=True)</a:t>
            </a:r>
            <a:endParaRPr lang="zh-CN" altLang="en-US"/>
          </a:p>
          <a:p>
            <a:r>
              <a:rPr lang="zh-CN" altLang="en-US"/>
              <a:t>    title = Column(String, index=True)</a:t>
            </a:r>
            <a:endParaRPr lang="zh-CN" altLang="en-US"/>
          </a:p>
          <a:p>
            <a:r>
              <a:rPr lang="zh-CN" altLang="en-US"/>
              <a:t>    description = Column(String, index=True)</a:t>
            </a:r>
            <a:endParaRPr lang="zh-CN" altLang="en-US"/>
          </a:p>
          <a:p>
            <a:r>
              <a:rPr lang="zh-CN" altLang="en-US"/>
              <a:t>    owner_id = Column(Integer, ForeignKey("users.id"))</a:t>
            </a:r>
            <a:endParaRPr lang="zh-CN" altLang="en-US"/>
          </a:p>
          <a:p>
            <a:endParaRPr lang="zh-CN" altLang="en-US"/>
          </a:p>
          <a:p>
            <a:r>
              <a:rPr lang="zh-CN" altLang="en-US"/>
              <a:t>    owner = relationship("User", back_populates="items")</a:t>
            </a:r>
            <a:endParaRPr lang="zh-CN" altLang="en-US"/>
          </a:p>
        </p:txBody>
      </p:sp>
      <p:sp>
        <p:nvSpPr>
          <p:cNvPr id="8" name="文本框 7"/>
          <p:cNvSpPr txBox="1"/>
          <p:nvPr>
            <p:custDataLst>
              <p:tags r:id="rId1"/>
            </p:custDataLst>
          </p:nvPr>
        </p:nvSpPr>
        <p:spPr>
          <a:xfrm>
            <a:off x="925830" y="2212340"/>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-2-CRUD-2</a:t>
            </a:r>
            <a:endParaRPr lang="zh-CN" altLang="en-US"/>
          </a:p>
        </p:txBody>
      </p:sp>
      <p:sp>
        <p:nvSpPr>
          <p:cNvPr id="4" name="文本框 3"/>
          <p:cNvSpPr txBox="1"/>
          <p:nvPr/>
        </p:nvSpPr>
        <p:spPr>
          <a:xfrm>
            <a:off x="838200" y="1774190"/>
            <a:ext cx="6096000" cy="368300"/>
          </a:xfrm>
          <a:prstGeom prst="rect">
            <a:avLst/>
          </a:prstGeom>
          <a:noFill/>
        </p:spPr>
        <p:txBody>
          <a:bodyPr wrap="square" rtlCol="0" anchor="t">
            <a:spAutoFit/>
          </a:bodyPr>
          <a:p>
            <a:r>
              <a:rPr lang="zh-CN" altLang="en-US"/>
              <a:t>sql_app/schemas.py</a:t>
            </a:r>
            <a:endParaRPr lang="zh-CN" altLang="en-US"/>
          </a:p>
        </p:txBody>
      </p:sp>
      <p:sp>
        <p:nvSpPr>
          <p:cNvPr id="8" name="文本框 7"/>
          <p:cNvSpPr txBox="1"/>
          <p:nvPr>
            <p:custDataLst>
              <p:tags r:id="rId1"/>
            </p:custDataLst>
          </p:nvPr>
        </p:nvSpPr>
        <p:spPr>
          <a:xfrm>
            <a:off x="838200" y="2177415"/>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
        <p:nvSpPr>
          <p:cNvPr id="5" name="文本框 4"/>
          <p:cNvSpPr txBox="1"/>
          <p:nvPr/>
        </p:nvSpPr>
        <p:spPr>
          <a:xfrm>
            <a:off x="838200" y="2636520"/>
            <a:ext cx="6096000" cy="4246245"/>
          </a:xfrm>
          <a:prstGeom prst="rect">
            <a:avLst/>
          </a:prstGeom>
          <a:noFill/>
        </p:spPr>
        <p:txBody>
          <a:bodyPr wrap="square" rtlCol="0" anchor="t">
            <a:spAutoFit/>
          </a:bodyPr>
          <a:p>
            <a:r>
              <a:rPr lang="zh-CN" altLang="en-US"/>
              <a:t>from pydantic import BaseModel</a:t>
            </a:r>
            <a:endParaRPr lang="zh-CN" altLang="en-US"/>
          </a:p>
          <a:p>
            <a:endParaRPr lang="zh-CN" altLang="en-US"/>
          </a:p>
          <a:p>
            <a:r>
              <a:rPr lang="zh-CN" altLang="en-US"/>
              <a:t>class ItemBase(BaseModel):</a:t>
            </a:r>
            <a:endParaRPr lang="zh-CN" altLang="en-US"/>
          </a:p>
          <a:p>
            <a:r>
              <a:rPr lang="zh-CN" altLang="en-US"/>
              <a:t>    title: str</a:t>
            </a:r>
            <a:endParaRPr lang="zh-CN" altLang="en-US"/>
          </a:p>
          <a:p>
            <a:r>
              <a:rPr lang="zh-CN" altLang="en-US"/>
              <a:t>    description: str | None = None</a:t>
            </a:r>
            <a:endParaRPr lang="zh-CN" altLang="en-US"/>
          </a:p>
          <a:p>
            <a:endParaRPr lang="zh-CN" altLang="en-US"/>
          </a:p>
          <a:p>
            <a:r>
              <a:rPr lang="zh-CN" altLang="en-US"/>
              <a:t>class ItemCreate(ItemBase):</a:t>
            </a:r>
            <a:endParaRPr lang="zh-CN" altLang="en-US"/>
          </a:p>
          <a:p>
            <a:r>
              <a:rPr lang="zh-CN" altLang="en-US"/>
              <a:t>    pass</a:t>
            </a:r>
            <a:endParaRPr lang="zh-CN" altLang="en-US"/>
          </a:p>
          <a:p>
            <a:endParaRPr lang="zh-CN" altLang="en-US"/>
          </a:p>
          <a:p>
            <a:r>
              <a:rPr lang="zh-CN" altLang="en-US"/>
              <a:t>class Item(ItemBase):</a:t>
            </a:r>
            <a:endParaRPr lang="zh-CN" altLang="en-US"/>
          </a:p>
          <a:p>
            <a:r>
              <a:rPr lang="zh-CN" altLang="en-US"/>
              <a:t>    id: int</a:t>
            </a:r>
            <a:endParaRPr lang="zh-CN" altLang="en-US"/>
          </a:p>
          <a:p>
            <a:r>
              <a:rPr lang="zh-CN" altLang="en-US"/>
              <a:t>    owner_id: int</a:t>
            </a:r>
            <a:endParaRPr lang="zh-CN" altLang="en-US"/>
          </a:p>
          <a:p>
            <a:endParaRPr lang="zh-CN" altLang="en-US"/>
          </a:p>
          <a:p>
            <a:r>
              <a:rPr lang="zh-CN" altLang="en-US"/>
              <a:t>    class Config:</a:t>
            </a:r>
            <a:endParaRPr lang="zh-CN" altLang="en-US"/>
          </a:p>
          <a:p>
            <a:r>
              <a:rPr lang="zh-CN" altLang="en-US"/>
              <a:t>        orm_mode = True</a:t>
            </a:r>
            <a:endParaRPr lang="zh-CN" altLang="en-US"/>
          </a:p>
        </p:txBody>
      </p:sp>
      <p:sp>
        <p:nvSpPr>
          <p:cNvPr id="6" name="文本框 5"/>
          <p:cNvSpPr txBox="1"/>
          <p:nvPr/>
        </p:nvSpPr>
        <p:spPr>
          <a:xfrm>
            <a:off x="5979160" y="2705100"/>
            <a:ext cx="6096000" cy="3692525"/>
          </a:xfrm>
          <a:prstGeom prst="rect">
            <a:avLst/>
          </a:prstGeom>
          <a:noFill/>
        </p:spPr>
        <p:txBody>
          <a:bodyPr wrap="square" rtlCol="0" anchor="t">
            <a:spAutoFit/>
          </a:bodyPr>
          <a:p>
            <a:r>
              <a:rPr lang="zh-CN" altLang="en-US">
                <a:sym typeface="+mn-ea"/>
              </a:rPr>
              <a:t>class UserBase(BaseModel):</a:t>
            </a:r>
            <a:endParaRPr lang="zh-CN" altLang="en-US"/>
          </a:p>
          <a:p>
            <a:r>
              <a:rPr lang="zh-CN" altLang="en-US">
                <a:sym typeface="+mn-ea"/>
              </a:rPr>
              <a:t>    email: str</a:t>
            </a:r>
            <a:endParaRPr lang="zh-CN" altLang="en-US"/>
          </a:p>
          <a:p>
            <a:endParaRPr lang="zh-CN" altLang="en-US"/>
          </a:p>
          <a:p>
            <a:r>
              <a:rPr lang="zh-CN" altLang="en-US">
                <a:sym typeface="+mn-ea"/>
              </a:rPr>
              <a:t>class UserCreate(UserBase):</a:t>
            </a:r>
            <a:endParaRPr lang="zh-CN" altLang="en-US"/>
          </a:p>
          <a:p>
            <a:r>
              <a:rPr lang="zh-CN" altLang="en-US">
                <a:sym typeface="+mn-ea"/>
              </a:rPr>
              <a:t>    password: str</a:t>
            </a:r>
            <a:endParaRPr lang="zh-CN" altLang="en-US"/>
          </a:p>
          <a:p>
            <a:endParaRPr lang="zh-CN" altLang="en-US"/>
          </a:p>
          <a:p>
            <a:r>
              <a:rPr lang="zh-CN" altLang="en-US">
                <a:sym typeface="+mn-ea"/>
              </a:rPr>
              <a:t>class User(UserBase):</a:t>
            </a:r>
            <a:endParaRPr lang="zh-CN" altLang="en-US"/>
          </a:p>
          <a:p>
            <a:r>
              <a:rPr lang="zh-CN" altLang="en-US">
                <a:sym typeface="+mn-ea"/>
              </a:rPr>
              <a:t>    id: int</a:t>
            </a:r>
            <a:endParaRPr lang="zh-CN" altLang="en-US"/>
          </a:p>
          <a:p>
            <a:r>
              <a:rPr lang="zh-CN" altLang="en-US">
                <a:sym typeface="+mn-ea"/>
              </a:rPr>
              <a:t>    is_active: bool</a:t>
            </a:r>
            <a:endParaRPr lang="zh-CN" altLang="en-US"/>
          </a:p>
          <a:p>
            <a:r>
              <a:rPr lang="zh-CN" altLang="en-US">
                <a:sym typeface="+mn-ea"/>
              </a:rPr>
              <a:t>    items: list[Item] = []</a:t>
            </a:r>
            <a:endParaRPr lang="zh-CN" altLang="en-US"/>
          </a:p>
          <a:p>
            <a:endParaRPr lang="zh-CN" altLang="en-US"/>
          </a:p>
          <a:p>
            <a:r>
              <a:rPr lang="zh-CN" altLang="en-US">
                <a:sym typeface="+mn-ea"/>
              </a:rPr>
              <a:t>    class Config:</a:t>
            </a:r>
            <a:endParaRPr lang="zh-CN" altLang="en-US"/>
          </a:p>
          <a:p>
            <a:r>
              <a:rPr lang="zh-CN" altLang="en-US">
                <a:sym typeface="+mn-ea"/>
              </a:rPr>
              <a:t>        orm_mode = True</a:t>
            </a:r>
            <a:endParaRPr lang="zh-CN" altLang="en-US">
              <a:sym typeface="+mn-e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-2-CRUD-2</a:t>
            </a:r>
            <a:endParaRPr lang="zh-CN" altLang="en-US"/>
          </a:p>
        </p:txBody>
      </p:sp>
      <p:sp>
        <p:nvSpPr>
          <p:cNvPr id="4" name="文本框 3"/>
          <p:cNvSpPr txBox="1"/>
          <p:nvPr/>
        </p:nvSpPr>
        <p:spPr>
          <a:xfrm>
            <a:off x="838200" y="1362075"/>
            <a:ext cx="6096000" cy="368300"/>
          </a:xfrm>
          <a:prstGeom prst="rect">
            <a:avLst/>
          </a:prstGeom>
          <a:noFill/>
        </p:spPr>
        <p:txBody>
          <a:bodyPr wrap="square" rtlCol="0" anchor="t">
            <a:spAutoFit/>
          </a:bodyPr>
          <a:p>
            <a:r>
              <a:rPr lang="zh-CN" altLang="en-US"/>
              <a:t>sql_app/crud.py</a:t>
            </a:r>
            <a:endParaRPr lang="zh-CN" altLang="en-US"/>
          </a:p>
        </p:txBody>
      </p:sp>
      <p:sp>
        <p:nvSpPr>
          <p:cNvPr id="8" name="文本框 7"/>
          <p:cNvSpPr txBox="1"/>
          <p:nvPr>
            <p:custDataLst>
              <p:tags r:id="rId1"/>
            </p:custDataLst>
          </p:nvPr>
        </p:nvSpPr>
        <p:spPr>
          <a:xfrm>
            <a:off x="838200" y="1729740"/>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
        <p:nvSpPr>
          <p:cNvPr id="5" name="文本框 4"/>
          <p:cNvSpPr txBox="1"/>
          <p:nvPr/>
        </p:nvSpPr>
        <p:spPr>
          <a:xfrm>
            <a:off x="838200" y="2098040"/>
            <a:ext cx="6096000" cy="3692525"/>
          </a:xfrm>
          <a:prstGeom prst="rect">
            <a:avLst/>
          </a:prstGeom>
          <a:noFill/>
        </p:spPr>
        <p:txBody>
          <a:bodyPr wrap="square" rtlCol="0" anchor="t">
            <a:spAutoFit/>
          </a:bodyPr>
          <a:p>
            <a:r>
              <a:rPr lang="zh-CN" altLang="en-US"/>
              <a:t>from sqlalchemy.orm import Session</a:t>
            </a:r>
            <a:endParaRPr lang="zh-CN" altLang="en-US"/>
          </a:p>
          <a:p>
            <a:r>
              <a:rPr lang="zh-CN" altLang="en-US"/>
              <a:t>from . import models, schemas</a:t>
            </a:r>
            <a:endParaRPr lang="zh-CN" altLang="en-US"/>
          </a:p>
          <a:p>
            <a:endParaRPr lang="zh-CN" altLang="en-US"/>
          </a:p>
          <a:p>
            <a:r>
              <a:rPr lang="zh-CN" altLang="en-US"/>
              <a:t>def get_user(db: Session, user_id: int):</a:t>
            </a:r>
            <a:endParaRPr lang="zh-CN" altLang="en-US"/>
          </a:p>
          <a:p>
            <a:r>
              <a:rPr lang="zh-CN" altLang="en-US"/>
              <a:t>    return db.query(models.User).filter(models.User.id == user_id).first()</a:t>
            </a:r>
            <a:endParaRPr lang="zh-CN" altLang="en-US"/>
          </a:p>
          <a:p>
            <a:endParaRPr lang="zh-CN" altLang="en-US"/>
          </a:p>
          <a:p>
            <a:r>
              <a:rPr lang="zh-CN" altLang="en-US"/>
              <a:t>def get_user_by_email(db: Session, email: str):</a:t>
            </a:r>
            <a:endParaRPr lang="zh-CN" altLang="en-US"/>
          </a:p>
          <a:p>
            <a:r>
              <a:rPr lang="zh-CN" altLang="en-US"/>
              <a:t>    return db.query(models.User).filter(models.User.email == email).first()</a:t>
            </a:r>
            <a:endParaRPr lang="zh-CN" altLang="en-US"/>
          </a:p>
          <a:p>
            <a:endParaRPr lang="zh-CN" altLang="en-US"/>
          </a:p>
          <a:p>
            <a:r>
              <a:rPr lang="zh-CN" altLang="en-US"/>
              <a:t>def get_users(db: Session, skip: int = 0, limit: int = 100):</a:t>
            </a:r>
            <a:endParaRPr lang="zh-CN" altLang="en-US"/>
          </a:p>
          <a:p>
            <a:r>
              <a:rPr lang="zh-CN" altLang="en-US"/>
              <a:t>    return db.query(models.User).offset(skip).limit(limit).all()</a:t>
            </a:r>
            <a:endParaRPr lang="zh-CN" altLang="en-US"/>
          </a:p>
        </p:txBody>
      </p:sp>
      <p:sp>
        <p:nvSpPr>
          <p:cNvPr id="6" name="文本框 5"/>
          <p:cNvSpPr txBox="1"/>
          <p:nvPr/>
        </p:nvSpPr>
        <p:spPr>
          <a:xfrm>
            <a:off x="6602730" y="2245360"/>
            <a:ext cx="5822950" cy="3138170"/>
          </a:xfrm>
          <a:prstGeom prst="rect">
            <a:avLst/>
          </a:prstGeom>
          <a:noFill/>
        </p:spPr>
        <p:txBody>
          <a:bodyPr wrap="square" rtlCol="0" anchor="t">
            <a:spAutoFit/>
          </a:bodyPr>
          <a:p>
            <a:r>
              <a:rPr lang="zh-CN" altLang="en-US">
                <a:sym typeface="+mn-ea"/>
              </a:rPr>
              <a:t>def get_items(db: Session, skip: int = 0, limit: int = 100):</a:t>
            </a:r>
            <a:endParaRPr lang="zh-CN" altLang="en-US"/>
          </a:p>
          <a:p>
            <a:r>
              <a:rPr lang="zh-CN" altLang="en-US">
                <a:sym typeface="+mn-ea"/>
              </a:rPr>
              <a:t>    return db.query(models.Item).offset(skip).limit(limit).all()</a:t>
            </a:r>
            <a:endParaRPr lang="zh-CN" altLang="en-US"/>
          </a:p>
          <a:p>
            <a:endParaRPr lang="zh-CN" altLang="en-US"/>
          </a:p>
          <a:p>
            <a:endParaRPr lang="zh-CN" altLang="en-US"/>
          </a:p>
          <a:p>
            <a:r>
              <a:rPr lang="zh-CN" altLang="en-US">
                <a:sym typeface="+mn-ea"/>
              </a:rPr>
              <a:t>def create_user_item(db: Session, item: schemas.ItemCreate, user_id: int):</a:t>
            </a:r>
            <a:endParaRPr lang="zh-CN" altLang="en-US"/>
          </a:p>
          <a:p>
            <a:r>
              <a:rPr lang="zh-CN" altLang="en-US">
                <a:sym typeface="+mn-ea"/>
              </a:rPr>
              <a:t>    db_item = models.Item(**item.dict(), owner_id=user_id)</a:t>
            </a:r>
            <a:endParaRPr lang="zh-CN" altLang="en-US"/>
          </a:p>
          <a:p>
            <a:r>
              <a:rPr lang="zh-CN" altLang="en-US">
                <a:sym typeface="+mn-ea"/>
              </a:rPr>
              <a:t>    db.add(db_item)</a:t>
            </a:r>
            <a:endParaRPr lang="zh-CN" altLang="en-US"/>
          </a:p>
          <a:p>
            <a:r>
              <a:rPr lang="zh-CN" altLang="en-US">
                <a:sym typeface="+mn-ea"/>
              </a:rPr>
              <a:t>    db.commit()</a:t>
            </a:r>
            <a:endParaRPr lang="zh-CN" altLang="en-US"/>
          </a:p>
          <a:p>
            <a:r>
              <a:rPr lang="zh-CN" altLang="en-US">
                <a:sym typeface="+mn-ea"/>
              </a:rPr>
              <a:t>    db.refresh(db_item)</a:t>
            </a:r>
            <a:endParaRPr lang="zh-CN" altLang="en-US"/>
          </a:p>
          <a:p>
            <a:r>
              <a:rPr lang="zh-CN" altLang="en-US">
                <a:sym typeface="+mn-ea"/>
              </a:rPr>
              <a:t>    return db_item</a:t>
            </a:r>
            <a:endParaRPr lang="zh-CN" altLang="en-US">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编程开门课</a:t>
            </a:r>
            <a:endParaRPr lang="zh-CN" altLang="en-US"/>
          </a:p>
        </p:txBody>
      </p:sp>
      <p:sp>
        <p:nvSpPr>
          <p:cNvPr id="3" name="内容占位符 2"/>
          <p:cNvSpPr>
            <a:spLocks noGrp="1"/>
          </p:cNvSpPr>
          <p:nvPr>
            <p:ph idx="1"/>
          </p:nvPr>
        </p:nvSpPr>
        <p:spPr/>
        <p:txBody>
          <a:bodyPr>
            <a:normAutofit fontScale="80000"/>
          </a:bodyPr>
          <a:p>
            <a:r>
              <a:rPr lang="zh-CN" altLang="en-US"/>
              <a:t>软件工程师，是从事计算机软件开发的工程技术人员。</a:t>
            </a:r>
            <a:endParaRPr lang="zh-CN" altLang="en-US"/>
          </a:p>
          <a:p>
            <a:r>
              <a:rPr lang="zh-CN" altLang="en-US"/>
              <a:t>软件工程师交付的工作结果，最终是可运行的代码。</a:t>
            </a:r>
            <a:endParaRPr lang="zh-CN" altLang="en-US"/>
          </a:p>
          <a:p>
            <a:r>
              <a:rPr lang="zh-CN" altLang="en-US"/>
              <a:t>衡量软件工程师工作品质的标准，是是否解决问题域，所交付代码效率匹配硬件环境。</a:t>
            </a:r>
            <a:endParaRPr lang="zh-CN" altLang="en-US"/>
          </a:p>
          <a:p>
            <a:endParaRPr lang="zh-CN" altLang="en-US"/>
          </a:p>
          <a:p>
            <a:r>
              <a:rPr lang="zh-CN" altLang="en-US"/>
              <a:t>人通过编程学习，掌握开发技能，逐步成为一名软件工程师。</a:t>
            </a:r>
            <a:endParaRPr lang="zh-CN" altLang="en-US"/>
          </a:p>
          <a:p>
            <a:r>
              <a:rPr lang="zh-CN" altLang="en-US"/>
              <a:t>编程本质是一种问题驱动，探究式的实验活动，注重项目管理。</a:t>
            </a:r>
            <a:endParaRPr lang="zh-CN" altLang="en-US"/>
          </a:p>
          <a:p>
            <a:endParaRPr lang="zh-CN" altLang="en-US"/>
          </a:p>
          <a:p>
            <a:r>
              <a:rPr lang="zh-CN" altLang="en-US"/>
              <a:t>当前互联网教育资源极度过剩，编程学习依然对学生极具挑战的深层次原因，是教育范式依旧停留在工业化状态，而未能匹配后工业化甚至智能化。</a:t>
            </a:r>
            <a:endParaRPr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-2-CRUD-2</a:t>
            </a:r>
            <a:endParaRPr lang="zh-CN" altLang="en-US"/>
          </a:p>
        </p:txBody>
      </p:sp>
      <p:sp>
        <p:nvSpPr>
          <p:cNvPr id="7" name="文本框 6"/>
          <p:cNvSpPr txBox="1"/>
          <p:nvPr>
            <p:custDataLst>
              <p:tags r:id="rId1"/>
            </p:custDataLst>
          </p:nvPr>
        </p:nvSpPr>
        <p:spPr>
          <a:xfrm>
            <a:off x="838200" y="2461895"/>
            <a:ext cx="6096000" cy="2306955"/>
          </a:xfrm>
          <a:prstGeom prst="rect">
            <a:avLst/>
          </a:prstGeom>
          <a:noFill/>
        </p:spPr>
        <p:txBody>
          <a:bodyPr wrap="square" rtlCol="0" anchor="t">
            <a:spAutoFit/>
          </a:bodyPr>
          <a:p>
            <a:r>
              <a:rPr lang="zh-CN" altLang="en-US">
                <a:sym typeface="+mn-ea"/>
              </a:rPr>
              <a:t>def create_user(db: Session, user: schemas.UserCreate):</a:t>
            </a:r>
            <a:endParaRPr lang="zh-CN" altLang="en-US"/>
          </a:p>
          <a:p>
            <a:r>
              <a:rPr lang="zh-CN" altLang="en-US">
                <a:sym typeface="+mn-ea"/>
              </a:rPr>
              <a:t>    fake_hashed_password = user.password + "notreallyhashed"</a:t>
            </a:r>
            <a:endParaRPr lang="zh-CN" altLang="en-US"/>
          </a:p>
          <a:p>
            <a:r>
              <a:rPr lang="zh-CN" altLang="en-US">
                <a:sym typeface="+mn-ea"/>
              </a:rPr>
              <a:t>    db_user = models.User(email=user.email, hashed_password=fake_hashed_password)</a:t>
            </a:r>
            <a:endParaRPr lang="zh-CN" altLang="en-US"/>
          </a:p>
          <a:p>
            <a:r>
              <a:rPr lang="zh-CN" altLang="en-US">
                <a:sym typeface="+mn-ea"/>
              </a:rPr>
              <a:t>    db.add(db_user)</a:t>
            </a:r>
            <a:endParaRPr lang="zh-CN" altLang="en-US"/>
          </a:p>
          <a:p>
            <a:r>
              <a:rPr lang="zh-CN" altLang="en-US">
                <a:sym typeface="+mn-ea"/>
              </a:rPr>
              <a:t>    db.commit()</a:t>
            </a:r>
            <a:endParaRPr lang="zh-CN" altLang="en-US"/>
          </a:p>
          <a:p>
            <a:r>
              <a:rPr lang="zh-CN" altLang="en-US">
                <a:sym typeface="+mn-ea"/>
              </a:rPr>
              <a:t>    db.refresh(db_user)</a:t>
            </a:r>
            <a:endParaRPr lang="zh-CN" altLang="en-US"/>
          </a:p>
          <a:p>
            <a:r>
              <a:rPr lang="zh-CN" altLang="en-US">
                <a:sym typeface="+mn-ea"/>
              </a:rPr>
              <a:t>    return db_user</a:t>
            </a:r>
            <a:endParaRPr lang="zh-CN" altLang="en-US">
              <a:sym typeface="+mn-ea"/>
            </a:endParaRPr>
          </a:p>
        </p:txBody>
      </p:sp>
      <p:sp>
        <p:nvSpPr>
          <p:cNvPr id="8" name="文本框 7"/>
          <p:cNvSpPr txBox="1"/>
          <p:nvPr>
            <p:custDataLst>
              <p:tags r:id="rId2"/>
            </p:custDataLst>
          </p:nvPr>
        </p:nvSpPr>
        <p:spPr>
          <a:xfrm>
            <a:off x="838200" y="1953260"/>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-2-CRUD-2</a:t>
            </a:r>
            <a:endParaRPr lang="zh-CN" altLang="en-US"/>
          </a:p>
        </p:txBody>
      </p:sp>
      <p:sp>
        <p:nvSpPr>
          <p:cNvPr id="3" name="文本框 2"/>
          <p:cNvSpPr txBox="1"/>
          <p:nvPr/>
        </p:nvSpPr>
        <p:spPr>
          <a:xfrm>
            <a:off x="838200" y="1926590"/>
            <a:ext cx="6096000" cy="368300"/>
          </a:xfrm>
          <a:prstGeom prst="rect">
            <a:avLst/>
          </a:prstGeom>
          <a:noFill/>
        </p:spPr>
        <p:txBody>
          <a:bodyPr wrap="square" rtlCol="0" anchor="t">
            <a:spAutoFit/>
          </a:bodyPr>
          <a:p>
            <a:r>
              <a:rPr lang="zh-CN" altLang="en-US"/>
              <a:t>sql_app/main.py</a:t>
            </a:r>
            <a:endParaRPr lang="zh-CN" altLang="en-US"/>
          </a:p>
        </p:txBody>
      </p:sp>
      <p:sp>
        <p:nvSpPr>
          <p:cNvPr id="8" name="文本框 7"/>
          <p:cNvSpPr txBox="1"/>
          <p:nvPr>
            <p:custDataLst>
              <p:tags r:id="rId1"/>
            </p:custDataLst>
          </p:nvPr>
        </p:nvSpPr>
        <p:spPr>
          <a:xfrm>
            <a:off x="838200" y="2419985"/>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
        <p:nvSpPr>
          <p:cNvPr id="4" name="文本框 3"/>
          <p:cNvSpPr txBox="1"/>
          <p:nvPr/>
        </p:nvSpPr>
        <p:spPr>
          <a:xfrm>
            <a:off x="838200" y="2913380"/>
            <a:ext cx="6096000" cy="3415030"/>
          </a:xfrm>
          <a:prstGeom prst="rect">
            <a:avLst/>
          </a:prstGeom>
          <a:noFill/>
        </p:spPr>
        <p:txBody>
          <a:bodyPr wrap="square" rtlCol="0" anchor="t">
            <a:spAutoFit/>
          </a:bodyPr>
          <a:p>
            <a:r>
              <a:rPr lang="zh-CN" altLang="en-US"/>
              <a:t>from typing import List</a:t>
            </a:r>
            <a:endParaRPr lang="zh-CN" altLang="en-US"/>
          </a:p>
          <a:p>
            <a:endParaRPr lang="zh-CN" altLang="en-US"/>
          </a:p>
          <a:p>
            <a:r>
              <a:rPr lang="zh-CN" altLang="en-US"/>
              <a:t>from fastapi import Depends, FastAPI, HTTPException</a:t>
            </a:r>
            <a:endParaRPr lang="zh-CN" altLang="en-US"/>
          </a:p>
          <a:p>
            <a:r>
              <a:rPr lang="zh-CN" altLang="en-US"/>
              <a:t>from sqlalchemy.orm import Session</a:t>
            </a:r>
            <a:endParaRPr lang="zh-CN" altLang="en-US"/>
          </a:p>
          <a:p>
            <a:r>
              <a:rPr lang="zh-CN" altLang="en-US"/>
              <a:t>from . import crud, models, schemas</a:t>
            </a:r>
            <a:endParaRPr lang="zh-CN" altLang="en-US"/>
          </a:p>
          <a:p>
            <a:r>
              <a:rPr lang="zh-CN" altLang="en-US"/>
              <a:t>from .database import SessionLocal, engine</a:t>
            </a:r>
            <a:endParaRPr lang="zh-CN" altLang="en-US"/>
          </a:p>
          <a:p>
            <a:endParaRPr lang="zh-CN" altLang="en-US"/>
          </a:p>
          <a:p>
            <a:r>
              <a:rPr lang="zh-CN" altLang="en-US"/>
              <a:t>models.Base.metadata.create_all(bind=engine)</a:t>
            </a:r>
            <a:endParaRPr lang="zh-CN" altLang="en-US"/>
          </a:p>
          <a:p>
            <a:endParaRPr lang="zh-CN" altLang="en-US"/>
          </a:p>
          <a:p>
            <a:r>
              <a:rPr lang="zh-CN" altLang="en-US"/>
              <a:t>app = FastAPI()</a:t>
            </a:r>
            <a:endParaRPr lang="zh-CN" altLang="en-US"/>
          </a:p>
          <a:p>
            <a:endParaRPr lang="zh-CN" altLang="en-US"/>
          </a:p>
          <a:p>
            <a:endParaRPr lang="zh-CN" altLang="en-US"/>
          </a:p>
        </p:txBody>
      </p:sp>
      <p:sp>
        <p:nvSpPr>
          <p:cNvPr id="5" name="文本框 4"/>
          <p:cNvSpPr txBox="1"/>
          <p:nvPr/>
        </p:nvSpPr>
        <p:spPr>
          <a:xfrm>
            <a:off x="6670040" y="2913380"/>
            <a:ext cx="3622040" cy="2030095"/>
          </a:xfrm>
          <a:prstGeom prst="rect">
            <a:avLst/>
          </a:prstGeom>
          <a:noFill/>
        </p:spPr>
        <p:txBody>
          <a:bodyPr wrap="square" rtlCol="0" anchor="t">
            <a:spAutoFit/>
          </a:bodyPr>
          <a:p>
            <a:r>
              <a:rPr lang="zh-CN" altLang="en-US">
                <a:sym typeface="+mn-ea"/>
              </a:rPr>
              <a:t># Dependency</a:t>
            </a:r>
            <a:endParaRPr lang="zh-CN" altLang="en-US"/>
          </a:p>
          <a:p>
            <a:r>
              <a:rPr lang="zh-CN" altLang="en-US">
                <a:sym typeface="+mn-ea"/>
              </a:rPr>
              <a:t>def get_db():</a:t>
            </a:r>
            <a:endParaRPr lang="zh-CN" altLang="en-US"/>
          </a:p>
          <a:p>
            <a:r>
              <a:rPr lang="zh-CN" altLang="en-US">
                <a:sym typeface="+mn-ea"/>
              </a:rPr>
              <a:t>    db = SessionLocal()</a:t>
            </a:r>
            <a:endParaRPr lang="zh-CN" altLang="en-US"/>
          </a:p>
          <a:p>
            <a:r>
              <a:rPr lang="zh-CN" altLang="en-US">
                <a:sym typeface="+mn-ea"/>
              </a:rPr>
              <a:t>    try:</a:t>
            </a:r>
            <a:endParaRPr lang="zh-CN" altLang="en-US"/>
          </a:p>
          <a:p>
            <a:r>
              <a:rPr lang="zh-CN" altLang="en-US">
                <a:sym typeface="+mn-ea"/>
              </a:rPr>
              <a:t>        yield db</a:t>
            </a:r>
            <a:endParaRPr lang="zh-CN" altLang="en-US"/>
          </a:p>
          <a:p>
            <a:r>
              <a:rPr lang="zh-CN" altLang="en-US">
                <a:sym typeface="+mn-ea"/>
              </a:rPr>
              <a:t>    finally:</a:t>
            </a:r>
            <a:endParaRPr lang="zh-CN" altLang="en-US"/>
          </a:p>
          <a:p>
            <a:r>
              <a:rPr lang="zh-CN" altLang="en-US">
                <a:sym typeface="+mn-ea"/>
              </a:rPr>
              <a:t>        db.close()</a:t>
            </a:r>
            <a:endParaRPr lang="zh-CN" altLang="en-US">
              <a:sym typeface="+mn-ea"/>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-2-CRUD-2</a:t>
            </a:r>
            <a:endParaRPr lang="zh-CN" altLang="en-US"/>
          </a:p>
        </p:txBody>
      </p:sp>
      <p:sp>
        <p:nvSpPr>
          <p:cNvPr id="3" name="文本框 2"/>
          <p:cNvSpPr txBox="1"/>
          <p:nvPr/>
        </p:nvSpPr>
        <p:spPr>
          <a:xfrm>
            <a:off x="838200" y="2286000"/>
            <a:ext cx="6096000" cy="3969385"/>
          </a:xfrm>
          <a:prstGeom prst="rect">
            <a:avLst/>
          </a:prstGeom>
          <a:noFill/>
        </p:spPr>
        <p:txBody>
          <a:bodyPr wrap="square" rtlCol="0" anchor="t">
            <a:spAutoFit/>
          </a:bodyPr>
          <a:p>
            <a:r>
              <a:rPr lang="zh-CN" altLang="en-US"/>
              <a:t>@app.get("/users/", response_model=List[schemas.User])</a:t>
            </a:r>
            <a:endParaRPr lang="zh-CN" altLang="en-US"/>
          </a:p>
          <a:p>
            <a:r>
              <a:rPr lang="zh-CN" altLang="en-US"/>
              <a:t>def read_users(skip: int = 0, limit: int = 100, db: Session = Depends(get_db)):</a:t>
            </a:r>
            <a:endParaRPr lang="zh-CN" altLang="en-US"/>
          </a:p>
          <a:p>
            <a:r>
              <a:rPr lang="zh-CN" altLang="en-US"/>
              <a:t>    users = crud.get_users(db, skip=skip, limit=limit)</a:t>
            </a:r>
            <a:endParaRPr lang="zh-CN" altLang="en-US"/>
          </a:p>
          <a:p>
            <a:r>
              <a:rPr lang="zh-CN" altLang="en-US"/>
              <a:t>    return users</a:t>
            </a:r>
            <a:endParaRPr lang="zh-CN" altLang="en-US"/>
          </a:p>
          <a:p>
            <a:endParaRPr lang="zh-CN" altLang="en-US"/>
          </a:p>
          <a:p>
            <a:endParaRPr lang="zh-CN" altLang="en-US"/>
          </a:p>
          <a:p>
            <a:r>
              <a:rPr lang="zh-CN" altLang="en-US"/>
              <a:t>@app.get("/users/{user_id}", response_model=schemas.User)</a:t>
            </a:r>
            <a:endParaRPr lang="zh-CN" altLang="en-US"/>
          </a:p>
          <a:p>
            <a:r>
              <a:rPr lang="zh-CN" altLang="en-US"/>
              <a:t>def read_user(user_id: int, db: Session = Depends(get_db)):</a:t>
            </a:r>
            <a:endParaRPr lang="zh-CN" altLang="en-US"/>
          </a:p>
          <a:p>
            <a:r>
              <a:rPr lang="zh-CN" altLang="en-US"/>
              <a:t>    db_user = crud.get_user(db, user_id=user_id)</a:t>
            </a:r>
            <a:endParaRPr lang="zh-CN" altLang="en-US"/>
          </a:p>
          <a:p>
            <a:r>
              <a:rPr lang="zh-CN" altLang="en-US"/>
              <a:t>    if db_user is None:</a:t>
            </a:r>
            <a:endParaRPr lang="zh-CN" altLang="en-US"/>
          </a:p>
          <a:p>
            <a:r>
              <a:rPr lang="zh-CN" altLang="en-US"/>
              <a:t>        raise HTTPException(status_code=404, detail="User not found")</a:t>
            </a:r>
            <a:endParaRPr lang="zh-CN" altLang="en-US"/>
          </a:p>
          <a:p>
            <a:r>
              <a:rPr lang="zh-CN" altLang="en-US"/>
              <a:t>    return db_user</a:t>
            </a:r>
            <a:endParaRPr lang="zh-CN" altLang="en-US"/>
          </a:p>
        </p:txBody>
      </p:sp>
      <p:sp>
        <p:nvSpPr>
          <p:cNvPr id="8" name="文本框 7"/>
          <p:cNvSpPr txBox="1"/>
          <p:nvPr>
            <p:custDataLst>
              <p:tags r:id="rId1"/>
            </p:custDataLst>
          </p:nvPr>
        </p:nvSpPr>
        <p:spPr>
          <a:xfrm>
            <a:off x="838200" y="1871345"/>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
        <p:nvSpPr>
          <p:cNvPr id="4" name="文本框 3"/>
          <p:cNvSpPr txBox="1"/>
          <p:nvPr/>
        </p:nvSpPr>
        <p:spPr>
          <a:xfrm>
            <a:off x="6425565" y="2419985"/>
            <a:ext cx="6096000" cy="1476375"/>
          </a:xfrm>
          <a:prstGeom prst="rect">
            <a:avLst/>
          </a:prstGeom>
          <a:noFill/>
        </p:spPr>
        <p:txBody>
          <a:bodyPr wrap="square" rtlCol="0" anchor="t">
            <a:spAutoFit/>
          </a:bodyPr>
          <a:p>
            <a:r>
              <a:rPr lang="zh-CN" altLang="en-US">
                <a:sym typeface="+mn-ea"/>
              </a:rPr>
              <a:t>@app.get("/items/", response_model=List[schemas.Item])</a:t>
            </a:r>
            <a:endParaRPr lang="zh-CN" altLang="en-US"/>
          </a:p>
          <a:p>
            <a:r>
              <a:rPr lang="zh-CN" altLang="en-US">
                <a:sym typeface="+mn-ea"/>
              </a:rPr>
              <a:t>def read_items(skip: int = 0, limit: int = 100, db: Session = Depends(get_db)):</a:t>
            </a:r>
            <a:endParaRPr lang="zh-CN" altLang="en-US"/>
          </a:p>
          <a:p>
            <a:r>
              <a:rPr lang="zh-CN" altLang="en-US">
                <a:sym typeface="+mn-ea"/>
              </a:rPr>
              <a:t>    items = crud.get_items(db, skip=skip, limit=limit)</a:t>
            </a:r>
            <a:endParaRPr lang="zh-CN" altLang="en-US"/>
          </a:p>
          <a:p>
            <a:r>
              <a:rPr lang="zh-CN" altLang="en-US">
                <a:sym typeface="+mn-ea"/>
              </a:rPr>
              <a:t>    return items</a:t>
            </a:r>
            <a:endParaRPr lang="zh-CN" altLang="en-US">
              <a:sym typeface="+mn-e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-2-CRUD-2</a:t>
            </a:r>
            <a:endParaRPr lang="zh-CN" altLang="en-US"/>
          </a:p>
        </p:txBody>
      </p:sp>
      <p:sp>
        <p:nvSpPr>
          <p:cNvPr id="8" name="文本框 7"/>
          <p:cNvSpPr txBox="1"/>
          <p:nvPr>
            <p:custDataLst>
              <p:tags r:id="rId1"/>
            </p:custDataLst>
          </p:nvPr>
        </p:nvSpPr>
        <p:spPr>
          <a:xfrm>
            <a:off x="838200" y="1871345"/>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
        <p:nvSpPr>
          <p:cNvPr id="4" name="文本框 3"/>
          <p:cNvSpPr txBox="1"/>
          <p:nvPr/>
        </p:nvSpPr>
        <p:spPr>
          <a:xfrm>
            <a:off x="838200" y="2344420"/>
            <a:ext cx="8966200" cy="1753235"/>
          </a:xfrm>
          <a:prstGeom prst="rect">
            <a:avLst/>
          </a:prstGeom>
          <a:noFill/>
        </p:spPr>
        <p:txBody>
          <a:bodyPr wrap="square" rtlCol="0" anchor="t">
            <a:spAutoFit/>
          </a:bodyPr>
          <a:p>
            <a:r>
              <a:rPr lang="zh-CN" altLang="en-US"/>
              <a:t>@app.post("/users/", response_model=schemas.User)</a:t>
            </a:r>
            <a:endParaRPr lang="zh-CN" altLang="en-US"/>
          </a:p>
          <a:p>
            <a:r>
              <a:rPr lang="zh-CN" altLang="en-US"/>
              <a:t>def create_user(user: schemas.UserCreate, db: Session = Depends(get_db)):</a:t>
            </a:r>
            <a:endParaRPr lang="zh-CN" altLang="en-US"/>
          </a:p>
          <a:p>
            <a:r>
              <a:rPr lang="zh-CN" altLang="en-US"/>
              <a:t>    db_user = crud.get_user_by_email(db, email=user.email)</a:t>
            </a:r>
            <a:endParaRPr lang="zh-CN" altLang="en-US"/>
          </a:p>
          <a:p>
            <a:r>
              <a:rPr lang="zh-CN" altLang="en-US"/>
              <a:t>    if db_user:</a:t>
            </a:r>
            <a:endParaRPr lang="zh-CN" altLang="en-US"/>
          </a:p>
          <a:p>
            <a:r>
              <a:rPr lang="zh-CN" altLang="en-US"/>
              <a:t>        raise HTTPException(status_code=400, detail="Email already registered")</a:t>
            </a:r>
            <a:endParaRPr lang="zh-CN" altLang="en-US"/>
          </a:p>
          <a:p>
            <a:r>
              <a:rPr lang="zh-CN" altLang="en-US"/>
              <a:t>    return crud.create_user(db=db, user=user)</a:t>
            </a:r>
            <a:endParaRPr lang="zh-CN" altLang="en-US"/>
          </a:p>
        </p:txBody>
      </p:sp>
      <p:sp>
        <p:nvSpPr>
          <p:cNvPr id="5" name="文本框 4"/>
          <p:cNvSpPr txBox="1"/>
          <p:nvPr/>
        </p:nvSpPr>
        <p:spPr>
          <a:xfrm>
            <a:off x="838200" y="4575175"/>
            <a:ext cx="8621395" cy="1476375"/>
          </a:xfrm>
          <a:prstGeom prst="rect">
            <a:avLst/>
          </a:prstGeom>
          <a:noFill/>
        </p:spPr>
        <p:txBody>
          <a:bodyPr wrap="square" rtlCol="0" anchor="t">
            <a:spAutoFit/>
          </a:bodyPr>
          <a:p>
            <a:r>
              <a:rPr lang="zh-CN" altLang="en-US"/>
              <a:t>@app.post("/users/{user_id}/items/", response_model=schemas.Item)</a:t>
            </a:r>
            <a:endParaRPr lang="zh-CN" altLang="en-US"/>
          </a:p>
          <a:p>
            <a:r>
              <a:rPr lang="zh-CN" altLang="en-US"/>
              <a:t>def create_item_for_user(</a:t>
            </a:r>
            <a:endParaRPr lang="zh-CN" altLang="en-US"/>
          </a:p>
          <a:p>
            <a:r>
              <a:rPr lang="zh-CN" altLang="en-US"/>
              <a:t>    user_id: int, item: schemas.ItemCreate, db: Session = Depends(get_db)</a:t>
            </a:r>
            <a:endParaRPr lang="zh-CN" altLang="en-US"/>
          </a:p>
          <a:p>
            <a:r>
              <a:rPr lang="zh-CN" altLang="en-US"/>
              <a:t>):</a:t>
            </a:r>
            <a:endParaRPr lang="zh-CN" altLang="en-US"/>
          </a:p>
          <a:p>
            <a:r>
              <a:rPr lang="zh-CN" altLang="en-US"/>
              <a:t>    return crud.create_user_item(db=db, item=item, user_id=user_id)</a:t>
            </a:r>
            <a:endParaRPr lang="zh-CN"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-2-CRUD-2</a:t>
            </a:r>
            <a:endParaRPr lang="zh-CN" altLang="en-US"/>
          </a:p>
        </p:txBody>
      </p:sp>
      <p:sp>
        <p:nvSpPr>
          <p:cNvPr id="4" name="文本框 3"/>
          <p:cNvSpPr txBox="1"/>
          <p:nvPr/>
        </p:nvSpPr>
        <p:spPr>
          <a:xfrm>
            <a:off x="838200" y="1561465"/>
            <a:ext cx="6096000" cy="368300"/>
          </a:xfrm>
          <a:prstGeom prst="rect">
            <a:avLst/>
          </a:prstGeom>
          <a:noFill/>
        </p:spPr>
        <p:txBody>
          <a:bodyPr wrap="square" rtlCol="0" anchor="t">
            <a:spAutoFit/>
          </a:bodyPr>
          <a:p>
            <a:r>
              <a:rPr lang="zh-CN" altLang="en-US"/>
              <a:t>uvicorn sql_app.main:app --reload</a:t>
            </a:r>
            <a:endParaRPr lang="zh-CN" altLang="en-US"/>
          </a:p>
        </p:txBody>
      </p:sp>
      <p:sp>
        <p:nvSpPr>
          <p:cNvPr id="5" name="文本框 4"/>
          <p:cNvSpPr txBox="1"/>
          <p:nvPr/>
        </p:nvSpPr>
        <p:spPr>
          <a:xfrm>
            <a:off x="838200" y="2053590"/>
            <a:ext cx="6096000" cy="368300"/>
          </a:xfrm>
          <a:prstGeom prst="rect">
            <a:avLst/>
          </a:prstGeom>
          <a:noFill/>
        </p:spPr>
        <p:txBody>
          <a:bodyPr wrap="square" rtlCol="0" anchor="t">
            <a:spAutoFit/>
          </a:bodyPr>
          <a:p>
            <a:r>
              <a:rPr lang="zh-CN" altLang="en-US"/>
              <a:t> http://127.0.0.1:8000/docs</a:t>
            </a:r>
            <a:endParaRPr lang="zh-CN" altLang="en-US"/>
          </a:p>
        </p:txBody>
      </p:sp>
      <p:pic>
        <p:nvPicPr>
          <p:cNvPr id="6" name="图片 5"/>
          <p:cNvPicPr>
            <a:picLocks noChangeAspect="1"/>
          </p:cNvPicPr>
          <p:nvPr>
            <p:custDataLst>
              <p:tags r:id="rId1"/>
            </p:custDataLst>
          </p:nvPr>
        </p:nvPicPr>
        <p:blipFill>
          <a:blip r:embed="rId2"/>
          <a:stretch>
            <a:fillRect/>
          </a:stretch>
        </p:blipFill>
        <p:spPr>
          <a:xfrm>
            <a:off x="838200" y="2415540"/>
            <a:ext cx="6454140" cy="426085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-2-CRUD-</a:t>
            </a:r>
            <a:endParaRPr lang="zh-CN" altLang="en-US"/>
          </a:p>
        </p:txBody>
      </p:sp>
      <p:sp>
        <p:nvSpPr>
          <p:cNvPr id="4" name="文本框 3"/>
          <p:cNvSpPr txBox="1"/>
          <p:nvPr/>
        </p:nvSpPr>
        <p:spPr>
          <a:xfrm>
            <a:off x="838200" y="1793875"/>
            <a:ext cx="6096000" cy="368300"/>
          </a:xfrm>
          <a:prstGeom prst="rect">
            <a:avLst/>
          </a:prstGeom>
          <a:noFill/>
        </p:spPr>
        <p:txBody>
          <a:bodyPr wrap="square" rtlCol="0" anchor="t">
            <a:spAutoFit/>
          </a:bodyPr>
          <a:p>
            <a:r>
              <a:rPr lang="zh-CN" altLang="en-US"/>
              <a:t>Alternative DB session with middleware</a:t>
            </a:r>
            <a:endParaRPr lang="zh-CN" altLang="en-US"/>
          </a:p>
        </p:txBody>
      </p:sp>
      <p:sp>
        <p:nvSpPr>
          <p:cNvPr id="8" name="文本框 7"/>
          <p:cNvSpPr txBox="1"/>
          <p:nvPr>
            <p:custDataLst>
              <p:tags r:id="rId1"/>
            </p:custDataLst>
          </p:nvPr>
        </p:nvSpPr>
        <p:spPr>
          <a:xfrm>
            <a:off x="838200" y="2172335"/>
            <a:ext cx="10153015" cy="368300"/>
          </a:xfrm>
          <a:prstGeom prst="rect">
            <a:avLst/>
          </a:prstGeom>
          <a:solidFill>
            <a:schemeClr val="accent6">
              <a:lumMod val="60000"/>
              <a:lumOff val="40000"/>
            </a:schemeClr>
          </a:solidFill>
        </p:spPr>
        <p:txBody>
          <a:bodyPr wrap="square" rtlCol="0" anchor="t">
            <a:spAutoFit/>
          </a:bodyPr>
          <a:p>
            <a:r>
              <a:rPr lang="zh-CN" altLang="en-US">
                <a:sym typeface="+mn-ea"/>
              </a:rPr>
              <a:t>代码：</a:t>
            </a:r>
            <a:endParaRPr lang="zh-CN" altLang="en-US">
              <a:sym typeface="+mn-ea"/>
            </a:endParaRPr>
          </a:p>
        </p:txBody>
      </p:sp>
      <p:sp>
        <p:nvSpPr>
          <p:cNvPr id="5" name="文本框 4"/>
          <p:cNvSpPr txBox="1"/>
          <p:nvPr/>
        </p:nvSpPr>
        <p:spPr>
          <a:xfrm>
            <a:off x="838200" y="2880995"/>
            <a:ext cx="9777095" cy="2584450"/>
          </a:xfrm>
          <a:prstGeom prst="rect">
            <a:avLst/>
          </a:prstGeom>
          <a:noFill/>
        </p:spPr>
        <p:txBody>
          <a:bodyPr wrap="square" rtlCol="0" anchor="t">
            <a:spAutoFit/>
          </a:bodyPr>
          <a:p>
            <a:r>
              <a:rPr lang="zh-CN" altLang="en-US"/>
              <a:t>@app.middleware("http")</a:t>
            </a:r>
            <a:endParaRPr lang="zh-CN" altLang="en-US"/>
          </a:p>
          <a:p>
            <a:r>
              <a:rPr lang="zh-CN" altLang="en-US"/>
              <a:t>async def db_session_middleware(request: Request, call_next):</a:t>
            </a:r>
            <a:endParaRPr lang="zh-CN" altLang="en-US"/>
          </a:p>
          <a:p>
            <a:r>
              <a:rPr lang="zh-CN" altLang="en-US"/>
              <a:t>    response = Response("Internal server error", status_code=500)</a:t>
            </a:r>
            <a:endParaRPr lang="zh-CN" altLang="en-US"/>
          </a:p>
          <a:p>
            <a:r>
              <a:rPr lang="zh-CN" altLang="en-US"/>
              <a:t>    try:</a:t>
            </a:r>
            <a:endParaRPr lang="zh-CN" altLang="en-US"/>
          </a:p>
          <a:p>
            <a:r>
              <a:rPr lang="zh-CN" altLang="en-US"/>
              <a:t>        request.state.db = SessionLocal()</a:t>
            </a:r>
            <a:endParaRPr lang="zh-CN" altLang="en-US"/>
          </a:p>
          <a:p>
            <a:r>
              <a:rPr lang="zh-CN" altLang="en-US"/>
              <a:t>        response = await call_next(request)</a:t>
            </a:r>
            <a:endParaRPr lang="zh-CN" altLang="en-US"/>
          </a:p>
          <a:p>
            <a:r>
              <a:rPr lang="zh-CN" altLang="en-US"/>
              <a:t>    finally:</a:t>
            </a:r>
            <a:endParaRPr lang="zh-CN" altLang="en-US"/>
          </a:p>
          <a:p>
            <a:r>
              <a:rPr lang="zh-CN" altLang="en-US"/>
              <a:t>        request.state.db.close()</a:t>
            </a:r>
            <a:endParaRPr lang="zh-CN" altLang="en-US"/>
          </a:p>
          <a:p>
            <a:r>
              <a:rPr lang="zh-CN" altLang="en-US"/>
              <a:t>    return response</a:t>
            </a:r>
            <a:endParaRPr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-3</a:t>
            </a:r>
            <a:endParaRPr lang="zh-CN" altLang="en-US"/>
          </a:p>
        </p:txBody>
      </p:sp>
      <p:sp>
        <p:nvSpPr>
          <p:cNvPr id="3" name="内容占位符 2"/>
          <p:cNvSpPr>
            <a:spLocks noGrp="1"/>
          </p:cNvSpPr>
          <p:nvPr>
            <p:ph idx="1"/>
          </p:nvPr>
        </p:nvSpPr>
        <p:spPr/>
        <p:txBody>
          <a:bodyPr/>
          <a:p>
            <a:r>
              <a:rPr lang="zh-CN" altLang="en-US">
                <a:sym typeface="+mn-ea"/>
              </a:rPr>
              <a:t>在电脑上安装likeadmin，并参考文档，将2的功能移植到likeadmin。</a:t>
            </a:r>
            <a:endParaRPr lang="zh-CN" altLang="en-US"/>
          </a:p>
          <a:p>
            <a:endParaRPr lang="zh-CN"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-3</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4176395" y="2146935"/>
            <a:ext cx="7177405" cy="3904615"/>
          </a:xfrm>
          <a:prstGeom prst="rect">
            <a:avLst/>
          </a:prstGeom>
        </p:spPr>
      </p:pic>
      <p:sp>
        <p:nvSpPr>
          <p:cNvPr id="5" name="文本框 4"/>
          <p:cNvSpPr txBox="1"/>
          <p:nvPr/>
        </p:nvSpPr>
        <p:spPr>
          <a:xfrm>
            <a:off x="646430" y="2467610"/>
            <a:ext cx="3529965" cy="1388110"/>
          </a:xfrm>
          <a:prstGeom prst="rect">
            <a:avLst/>
          </a:prstGeom>
          <a:noFill/>
        </p:spPr>
        <p:txBody>
          <a:bodyPr wrap="square" rtlCol="0" anchor="t">
            <a:noAutofit/>
          </a:bodyPr>
          <a:p>
            <a:r>
              <a:rPr lang="zh-CN" altLang="en-US"/>
              <a:t>演示地址： https://python-admin.likeadmin.cn/</a:t>
            </a:r>
            <a:endParaRPr lang="zh-CN" altLang="en-US"/>
          </a:p>
          <a:p>
            <a:r>
              <a:rPr lang="zh-CN" altLang="en-US"/>
              <a:t>账号：admin密码：123456</a:t>
            </a:r>
            <a:endParaRPr lang="zh-CN"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-3</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919480" y="1930400"/>
            <a:ext cx="9093835" cy="423926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-3</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1566545" y="1691005"/>
            <a:ext cx="8511540" cy="47244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第一次课程</a:t>
            </a:r>
            <a:r>
              <a:rPr lang="en-US" altLang="zh-CN"/>
              <a:t>-</a:t>
            </a:r>
            <a:r>
              <a:rPr lang="zh-CN" altLang="en-US"/>
              <a:t>课堂任务</a:t>
            </a:r>
            <a:r>
              <a:rPr lang="en-US" altLang="zh-CN"/>
              <a:t>-</a:t>
            </a:r>
            <a:r>
              <a:rPr lang="zh-CN" altLang="en-US"/>
              <a:t>目的</a:t>
            </a:r>
            <a:endParaRPr lang="zh-CN" altLang="en-US"/>
          </a:p>
        </p:txBody>
      </p:sp>
      <p:sp>
        <p:nvSpPr>
          <p:cNvPr id="3" name="内容占位符 2"/>
          <p:cNvSpPr>
            <a:spLocks noGrp="1"/>
          </p:cNvSpPr>
          <p:nvPr>
            <p:ph idx="1"/>
          </p:nvPr>
        </p:nvSpPr>
        <p:spPr/>
        <p:txBody>
          <a:bodyPr/>
          <a:p>
            <a:r>
              <a:rPr lang="zh-CN" altLang="en-US"/>
              <a:t>任务：</a:t>
            </a:r>
            <a:endParaRPr lang="zh-CN" altLang="en-US"/>
          </a:p>
          <a:p>
            <a:r>
              <a:rPr lang="zh-CN" altLang="en-US"/>
              <a:t>配置</a:t>
            </a:r>
            <a:r>
              <a:rPr lang="en-US" altLang="zh-CN"/>
              <a:t>python</a:t>
            </a:r>
            <a:r>
              <a:rPr lang="zh-CN" altLang="en-US"/>
              <a:t>环境</a:t>
            </a:r>
            <a:endParaRPr lang="zh-CN" altLang="en-US"/>
          </a:p>
          <a:p>
            <a:r>
              <a:rPr lang="zh-CN" altLang="en-US"/>
              <a:t>运行</a:t>
            </a:r>
            <a:r>
              <a:rPr lang="en-US" altLang="zh-CN"/>
              <a:t>“hello world!”</a:t>
            </a:r>
            <a:r>
              <a:rPr lang="zh-CN" altLang="en-US"/>
              <a:t>代码</a:t>
            </a:r>
            <a:endParaRPr lang="zh-CN" altLang="en-US"/>
          </a:p>
          <a:p>
            <a:r>
              <a:rPr lang="zh-CN" altLang="en-US"/>
              <a:t>运行</a:t>
            </a:r>
            <a:r>
              <a:rPr lang="en-US" altLang="zh-CN"/>
              <a:t> </a:t>
            </a:r>
            <a:r>
              <a:rPr lang="zh-CN" altLang="en-US"/>
              <a:t>一个加法</a:t>
            </a:r>
            <a:r>
              <a:rPr lang="en-US" altLang="zh-CN"/>
              <a:t> </a:t>
            </a:r>
            <a:r>
              <a:rPr lang="zh-CN" altLang="en-US"/>
              <a:t>功能</a:t>
            </a:r>
            <a:r>
              <a:rPr lang="zh-CN" altLang="en-US"/>
              <a:t>代码</a:t>
            </a:r>
            <a:endParaRPr lang="zh-CN" altLang="en-US"/>
          </a:p>
          <a:p>
            <a:r>
              <a:rPr lang="zh-CN" altLang="en-US"/>
              <a:t>编写一个测试加法功能</a:t>
            </a:r>
            <a:r>
              <a:rPr lang="zh-CN" altLang="en-US"/>
              <a:t>代码</a:t>
            </a:r>
            <a:endParaRPr lang="zh-CN" altLang="en-US"/>
          </a:p>
          <a:p>
            <a:endParaRPr lang="zh-CN" altLang="en-US"/>
          </a:p>
          <a:p>
            <a:r>
              <a:rPr lang="zh-CN" altLang="en-US"/>
              <a:t>目的：</a:t>
            </a:r>
            <a:endParaRPr lang="zh-CN" altLang="en-US"/>
          </a:p>
          <a:p>
            <a:r>
              <a:rPr lang="zh-CN" altLang="en-US"/>
              <a:t>评估同学数字素养和先有编程</a:t>
            </a:r>
            <a:r>
              <a:rPr lang="zh-CN" altLang="en-US"/>
              <a:t>能力</a:t>
            </a:r>
            <a:endParaRPr lang="zh-CN" altLang="en-US"/>
          </a:p>
          <a:p>
            <a:endParaRPr lang="zh-CN" alt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-3</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1292225" y="1691005"/>
            <a:ext cx="8572500" cy="467868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-3</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1414145" y="1505585"/>
            <a:ext cx="8572500" cy="473964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-3</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1191260" y="1442085"/>
            <a:ext cx="8511540" cy="472440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-3</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1292225" y="1619250"/>
            <a:ext cx="8572500" cy="469392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-3</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1593850" y="1421765"/>
            <a:ext cx="8557260" cy="47244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-3</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1523365" y="1552575"/>
            <a:ext cx="8496300" cy="4686300"/>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作业</a:t>
            </a:r>
            <a:r>
              <a:rPr lang="en-US" altLang="zh-CN">
                <a:sym typeface="+mn-ea"/>
              </a:rPr>
              <a:t>-3</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3181350" y="1691005"/>
            <a:ext cx="5829300" cy="4572000"/>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zh-CN" altLang="en-US"/>
              <a:t>第</a:t>
            </a:r>
            <a:r>
              <a:rPr lang="zh-CN" altLang="en-US"/>
              <a:t>二次</a:t>
            </a:r>
            <a:r>
              <a:rPr lang="zh-CN" altLang="en-US"/>
              <a:t>课</a:t>
            </a:r>
            <a:endParaRPr lang="zh-CN" altLang="en-US"/>
          </a:p>
        </p:txBody>
      </p:sp>
      <p:sp>
        <p:nvSpPr>
          <p:cNvPr id="3" name="副标题 2"/>
          <p:cNvSpPr>
            <a:spLocks noGrp="1"/>
          </p:cNvSpPr>
          <p:nvPr>
            <p:ph type="subTitle" idx="1"/>
          </p:nvPr>
        </p:nvSpPr>
        <p:spPr/>
        <p:txBody>
          <a:bodyPr/>
          <a:p>
            <a:r>
              <a:rPr lang="zh-CN" altLang="en-US"/>
              <a:t>企业应用架构</a:t>
            </a:r>
            <a:r>
              <a:rPr lang="en-US" altLang="zh-CN"/>
              <a:t>-</a:t>
            </a:r>
            <a:r>
              <a:rPr lang="zh-CN" altLang="en-US"/>
              <a:t>作业讨论</a:t>
            </a:r>
            <a:r>
              <a:rPr lang="en-US" altLang="zh-CN"/>
              <a:t>-</a:t>
            </a:r>
            <a:r>
              <a:rPr lang="zh-CN" altLang="en-US"/>
              <a:t>技术</a:t>
            </a:r>
            <a:r>
              <a:rPr lang="zh-CN" altLang="en-US"/>
              <a:t>全景</a:t>
            </a:r>
            <a:endParaRPr lang="zh-CN" alt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《程序员的思维修炼：开发潜能认知的九堂课》</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1942465" y="2096135"/>
            <a:ext cx="2545080" cy="3619500"/>
          </a:xfrm>
          <a:prstGeom prst="rect">
            <a:avLst/>
          </a:prstGeom>
        </p:spPr>
      </p:pic>
      <p:sp>
        <p:nvSpPr>
          <p:cNvPr id="4" name="文本框 3"/>
          <p:cNvSpPr txBox="1"/>
          <p:nvPr/>
        </p:nvSpPr>
        <p:spPr>
          <a:xfrm>
            <a:off x="5350510" y="2145665"/>
            <a:ext cx="6096000" cy="1198880"/>
          </a:xfrm>
          <a:prstGeom prst="rect">
            <a:avLst/>
          </a:prstGeom>
          <a:noFill/>
          <a:ln>
            <a:solidFill>
              <a:srgbClr val="00B0F0"/>
            </a:solidFill>
          </a:ln>
        </p:spPr>
        <p:txBody>
          <a:bodyPr wrap="square" rtlCol="0" anchor="t">
            <a:spAutoFit/>
          </a:bodyPr>
          <a:p>
            <a:r>
              <a:rPr lang="en-US" altLang="zh-CN"/>
              <a:t>         </a:t>
            </a:r>
            <a:r>
              <a:rPr lang="zh-CN" altLang="en-US"/>
              <a:t>德雷福斯模型由德雷福斯兄弟在20世纪70年代研究提出，德雷福斯兄弟考察了行业技术能手，包括商用客机飞</a:t>
            </a:r>
            <a:endParaRPr lang="zh-CN" altLang="en-US"/>
          </a:p>
          <a:p>
            <a:r>
              <a:rPr lang="zh-CN" altLang="en-US"/>
              <a:t>行员和世界著名国际象棋大师 。</a:t>
            </a:r>
            <a:endParaRPr lang="zh-CN" altLang="en-US"/>
          </a:p>
          <a:p>
            <a:r>
              <a:rPr lang="zh-CN" altLang="en-US"/>
              <a:t> </a:t>
            </a:r>
            <a:r>
              <a:rPr lang="en-US" altLang="zh-CN"/>
              <a:t>        </a:t>
            </a:r>
            <a:r>
              <a:rPr lang="zh-CN" altLang="en-US"/>
              <a:t>他们的研究表明，从新手到专家要经历巨大的变化。</a:t>
            </a:r>
            <a:endParaRPr lang="zh-CN" altLang="en-US"/>
          </a:p>
        </p:txBody>
      </p:sp>
      <p:pic>
        <p:nvPicPr>
          <p:cNvPr id="5" name="图片 4"/>
          <p:cNvPicPr>
            <a:picLocks noChangeAspect="1"/>
          </p:cNvPicPr>
          <p:nvPr>
            <p:custDataLst>
              <p:tags r:id="rId3"/>
            </p:custDataLst>
          </p:nvPr>
        </p:nvPicPr>
        <p:blipFill>
          <a:blip r:embed="rId4"/>
          <a:stretch>
            <a:fillRect/>
          </a:stretch>
        </p:blipFill>
        <p:spPr>
          <a:xfrm>
            <a:off x="5586730" y="3623310"/>
            <a:ext cx="1668780" cy="2369820"/>
          </a:xfrm>
          <a:prstGeom prst="rect">
            <a:avLst/>
          </a:prstGeom>
        </p:spPr>
      </p:pic>
      <p:pic>
        <p:nvPicPr>
          <p:cNvPr id="6" name="图片 5"/>
          <p:cNvPicPr>
            <a:picLocks noChangeAspect="1"/>
          </p:cNvPicPr>
          <p:nvPr>
            <p:custDataLst>
              <p:tags r:id="rId5"/>
            </p:custDataLst>
          </p:nvPr>
        </p:nvPicPr>
        <p:blipFill>
          <a:blip r:embed="rId6"/>
          <a:stretch>
            <a:fillRect/>
          </a:stretch>
        </p:blipFill>
        <p:spPr>
          <a:xfrm>
            <a:off x="7936865" y="3736340"/>
            <a:ext cx="1653540" cy="2346960"/>
          </a:xfrm>
          <a:prstGeom prst="rect">
            <a:avLst/>
          </a:prstGeom>
        </p:spPr>
      </p:pic>
      <p:sp>
        <p:nvSpPr>
          <p:cNvPr id="7" name="文本框 6"/>
          <p:cNvSpPr txBox="1"/>
          <p:nvPr/>
        </p:nvSpPr>
        <p:spPr>
          <a:xfrm>
            <a:off x="9763125" y="3799205"/>
            <a:ext cx="1998345" cy="2861310"/>
          </a:xfrm>
          <a:prstGeom prst="rect">
            <a:avLst/>
          </a:prstGeom>
          <a:noFill/>
          <a:ln>
            <a:solidFill>
              <a:srgbClr val="00B0F0"/>
            </a:solidFill>
          </a:ln>
        </p:spPr>
        <p:txBody>
          <a:bodyPr wrap="square" rtlCol="0" anchor="t">
            <a:spAutoFit/>
          </a:bodyPr>
          <a:p>
            <a:r>
              <a:rPr lang="en-US" altLang="zh-CN"/>
              <a:t>       </a:t>
            </a:r>
            <a:r>
              <a:rPr lang="zh-CN" altLang="en-US"/>
              <a:t>要成为某个领域的专家，需要10000小时（1.1415525年），按比例计算就是：如果每天工作八个小时，一周工作五天，那么成为一个领域的专家至少需要五年。</a:t>
            </a:r>
            <a:endParaRPr lang="zh-CN" alt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德雷福斯模型</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906145" y="2315845"/>
            <a:ext cx="10648315" cy="30079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同学</a:t>
            </a:r>
            <a:r>
              <a:rPr lang="zh-CN" altLang="en-US"/>
              <a:t>展示</a:t>
            </a:r>
            <a:endParaRPr lang="zh-CN" altLang="en-US"/>
          </a:p>
        </p:txBody>
      </p:sp>
      <p:sp>
        <p:nvSpPr>
          <p:cNvPr id="3" name="内容占位符 2"/>
          <p:cNvSpPr>
            <a:spLocks noGrp="1"/>
          </p:cNvSpPr>
          <p:nvPr>
            <p:ph idx="1"/>
          </p:nvPr>
        </p:nvSpPr>
        <p:spPr>
          <a:xfrm>
            <a:off x="902970" y="1373505"/>
            <a:ext cx="3971290" cy="3171190"/>
          </a:xfrm>
        </p:spPr>
        <p:txBody>
          <a:bodyPr>
            <a:normAutofit fontScale="60000"/>
          </a:bodyPr>
          <a:p>
            <a:r>
              <a:rPr lang="zh-CN" altLang="en-US"/>
              <a:t>import abc</a:t>
            </a:r>
            <a:endParaRPr lang="zh-CN" altLang="en-US"/>
          </a:p>
          <a:p>
            <a:r>
              <a:rPr lang="zh-CN" altLang="en-US"/>
              <a:t>import os</a:t>
            </a:r>
            <a:endParaRPr lang="zh-CN" altLang="en-US"/>
          </a:p>
          <a:p>
            <a:r>
              <a:rPr lang="zh-CN" altLang="en-US"/>
              <a:t>print("hello world")</a:t>
            </a:r>
            <a:endParaRPr lang="zh-CN" altLang="en-US"/>
          </a:p>
          <a:p>
            <a:r>
              <a:rPr lang="zh-CN" altLang="en-US"/>
              <a:t>def add(a,b):</a:t>
            </a:r>
            <a:endParaRPr lang="zh-CN" altLang="en-US"/>
          </a:p>
          <a:p>
            <a:r>
              <a:rPr lang="zh-CN" altLang="en-US"/>
              <a:t>    c=a+b</a:t>
            </a:r>
            <a:endParaRPr lang="zh-CN" altLang="en-US"/>
          </a:p>
          <a:p>
            <a:r>
              <a:rPr lang="zh-CN" altLang="en-US"/>
              <a:t>    return c</a:t>
            </a:r>
            <a:endParaRPr lang="zh-CN" altLang="en-US"/>
          </a:p>
          <a:p>
            <a:r>
              <a:rPr lang="zh-CN" altLang="en-US"/>
              <a:t>n=add(1,2)</a:t>
            </a:r>
            <a:endParaRPr lang="zh-CN" altLang="en-US"/>
          </a:p>
          <a:p>
            <a:r>
              <a:rPr lang="zh-CN" altLang="en-US"/>
              <a:t>print(n)</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5375910" y="1456690"/>
            <a:ext cx="4337050" cy="1971675"/>
          </a:xfrm>
          <a:prstGeom prst="rect">
            <a:avLst/>
          </a:prstGeom>
        </p:spPr>
      </p:pic>
      <p:pic>
        <p:nvPicPr>
          <p:cNvPr id="5" name="图片 4"/>
          <p:cNvPicPr>
            <a:picLocks noChangeAspect="1"/>
          </p:cNvPicPr>
          <p:nvPr>
            <p:custDataLst>
              <p:tags r:id="rId3"/>
            </p:custDataLst>
          </p:nvPr>
        </p:nvPicPr>
        <p:blipFill>
          <a:blip r:embed="rId4"/>
          <a:stretch>
            <a:fillRect/>
          </a:stretch>
        </p:blipFill>
        <p:spPr>
          <a:xfrm>
            <a:off x="5375910" y="3629660"/>
            <a:ext cx="3699510" cy="2677160"/>
          </a:xfrm>
          <a:prstGeom prst="rect">
            <a:avLst/>
          </a:prstGeom>
        </p:spPr>
      </p:pic>
      <p:sp>
        <p:nvSpPr>
          <p:cNvPr id="6" name="文本框 5"/>
          <p:cNvSpPr txBox="1"/>
          <p:nvPr/>
        </p:nvSpPr>
        <p:spPr>
          <a:xfrm>
            <a:off x="902970" y="4627245"/>
            <a:ext cx="3373755" cy="2030095"/>
          </a:xfrm>
          <a:prstGeom prst="rect">
            <a:avLst/>
          </a:prstGeom>
          <a:noFill/>
        </p:spPr>
        <p:txBody>
          <a:bodyPr wrap="square" rtlCol="0" anchor="t">
            <a:spAutoFit/>
          </a:bodyPr>
          <a:p>
            <a:r>
              <a:rPr lang="zh-CN" altLang="en-US"/>
              <a:t>import py_compile</a:t>
            </a:r>
            <a:endParaRPr lang="zh-CN" altLang="en-US"/>
          </a:p>
          <a:p>
            <a:r>
              <a:rPr lang="zh-CN" altLang="en-US"/>
              <a:t>import unittest</a:t>
            </a:r>
            <a:endParaRPr lang="zh-CN" altLang="en-US"/>
          </a:p>
          <a:p>
            <a:r>
              <a:rPr lang="zh-CN" altLang="en-US"/>
              <a:t>from mathfunc import*</a:t>
            </a:r>
            <a:endParaRPr lang="zh-CN" altLang="en-US"/>
          </a:p>
          <a:p>
            <a:r>
              <a:rPr lang="zh-CN" altLang="en-US"/>
              <a:t>class TestMathFunc(unittest.TestCase):</a:t>
            </a:r>
            <a:endParaRPr lang="zh-CN" altLang="en-US"/>
          </a:p>
          <a:p>
            <a:r>
              <a:rPr lang="zh-CN" altLang="en-US"/>
              <a:t>    def test_add(self):</a:t>
            </a:r>
            <a:endParaRPr lang="zh-CN" altLang="en-US"/>
          </a:p>
          <a:p>
            <a:r>
              <a:rPr lang="zh-CN" altLang="en-US"/>
              <a:t>        self.assertEqual2.add((1,1)) </a:t>
            </a:r>
            <a:endParaRPr lang="zh-CN"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ln>
            <a:solidFill>
              <a:srgbClr val="00B0F0"/>
            </a:solidFill>
          </a:ln>
        </p:spPr>
        <p:txBody>
          <a:bodyPr/>
          <a:p>
            <a:pPr algn="ctr"/>
            <a:r>
              <a:rPr lang="zh-CN" altLang="en-US"/>
              <a:t>邓肯-克鲁格效应</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1189355" y="1924685"/>
            <a:ext cx="7692390" cy="4359910"/>
          </a:xfrm>
          <a:prstGeom prst="rect">
            <a:avLst/>
          </a:prstGeom>
        </p:spPr>
      </p:pic>
      <p:sp>
        <p:nvSpPr>
          <p:cNvPr id="4" name="文本框 3"/>
          <p:cNvSpPr txBox="1"/>
          <p:nvPr/>
        </p:nvSpPr>
        <p:spPr>
          <a:xfrm>
            <a:off x="9204960" y="1924685"/>
            <a:ext cx="2028190" cy="4359910"/>
          </a:xfrm>
          <a:prstGeom prst="rect">
            <a:avLst/>
          </a:prstGeom>
          <a:noFill/>
          <a:ln>
            <a:solidFill>
              <a:srgbClr val="00B0F0"/>
            </a:solidFill>
          </a:ln>
        </p:spPr>
        <p:txBody>
          <a:bodyPr wrap="square" rtlCol="0" anchor="t">
            <a:noAutofit/>
          </a:bodyPr>
          <a:p>
            <a:r>
              <a:rPr lang="en-US" altLang="zh-CN"/>
              <a:t>         </a:t>
            </a:r>
            <a:r>
              <a:rPr lang="zh-CN" altLang="en-US"/>
              <a:t>指的是能力欠缺的人在自己欠考虑的决定的基础上得出错误结论，但是无法正确认识到自身的不足，辨别错误行为，是一种认知偏差现象。</a:t>
            </a:r>
            <a:endParaRPr lang="zh-CN" altLang="en-US"/>
          </a:p>
          <a:p>
            <a:r>
              <a:rPr lang="en-US" altLang="zh-CN"/>
              <a:t>         </a:t>
            </a:r>
            <a:r>
              <a:rPr lang="zh-CN" altLang="en-US"/>
              <a:t>这些能力欠缺者们沉浸在自我营造的虚幻的优势之中，常常高估自己的能力水平，却无法客观评价他人的能力。</a:t>
            </a:r>
            <a:endParaRPr lang="zh-CN" alt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库伯的学习</a:t>
            </a:r>
            <a:r>
              <a:rPr lang="zh-CN" altLang="en-US"/>
              <a:t>模型</a:t>
            </a:r>
            <a:endParaRPr lang="zh-CN" altLang="en-US"/>
          </a:p>
        </p:txBody>
      </p:sp>
      <p:pic>
        <p:nvPicPr>
          <p:cNvPr id="7" name="图片 6"/>
          <p:cNvPicPr>
            <a:picLocks noChangeAspect="1"/>
          </p:cNvPicPr>
          <p:nvPr>
            <p:custDataLst>
              <p:tags r:id="rId1"/>
            </p:custDataLst>
          </p:nvPr>
        </p:nvPicPr>
        <p:blipFill>
          <a:blip r:embed="rId2"/>
          <a:stretch>
            <a:fillRect/>
          </a:stretch>
        </p:blipFill>
        <p:spPr>
          <a:xfrm>
            <a:off x="3141980" y="1828800"/>
            <a:ext cx="5116195" cy="4653915"/>
          </a:xfrm>
          <a:prstGeom prst="rect">
            <a:avLst/>
          </a:prstGeom>
          <a:noFill/>
          <a:ln w="9525">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 name="矩形 10"/>
          <p:cNvSpPr/>
          <p:nvPr/>
        </p:nvSpPr>
        <p:spPr>
          <a:xfrm>
            <a:off x="3234690" y="2134870"/>
            <a:ext cx="4615180" cy="224218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标题 1"/>
          <p:cNvSpPr>
            <a:spLocks noGrp="1"/>
          </p:cNvSpPr>
          <p:nvPr>
            <p:ph type="title"/>
          </p:nvPr>
        </p:nvSpPr>
        <p:spPr/>
        <p:txBody>
          <a:bodyPr/>
          <a:p>
            <a:pPr algn="ctr"/>
            <a:r>
              <a:rPr lang="zh-CN" altLang="en-US"/>
              <a:t>程序运行体系</a:t>
            </a:r>
            <a:r>
              <a:rPr lang="zh-CN" altLang="en-US"/>
              <a:t>结构</a:t>
            </a:r>
            <a:endParaRPr lang="zh-CN" altLang="en-US"/>
          </a:p>
        </p:txBody>
      </p:sp>
      <p:sp>
        <p:nvSpPr>
          <p:cNvPr id="5" name="矩形 4"/>
          <p:cNvSpPr/>
          <p:nvPr/>
        </p:nvSpPr>
        <p:spPr>
          <a:xfrm>
            <a:off x="3234690" y="5073015"/>
            <a:ext cx="5568950" cy="568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计算机</a:t>
            </a:r>
            <a:r>
              <a:rPr lang="zh-CN" altLang="en-US"/>
              <a:t>硬件</a:t>
            </a:r>
            <a:endParaRPr lang="zh-CN" altLang="en-US"/>
          </a:p>
        </p:txBody>
      </p:sp>
      <p:sp>
        <p:nvSpPr>
          <p:cNvPr id="6" name="矩形 5"/>
          <p:cNvSpPr/>
          <p:nvPr>
            <p:custDataLst>
              <p:tags r:id="rId1"/>
            </p:custDataLst>
          </p:nvPr>
        </p:nvSpPr>
        <p:spPr>
          <a:xfrm>
            <a:off x="3234690" y="4394200"/>
            <a:ext cx="5553710" cy="568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操作系统</a:t>
            </a:r>
            <a:r>
              <a:rPr lang="en-US" altLang="zh-CN"/>
              <a:t>(OS)</a:t>
            </a:r>
            <a:endParaRPr lang="en-US" altLang="zh-CN"/>
          </a:p>
        </p:txBody>
      </p:sp>
      <p:sp>
        <p:nvSpPr>
          <p:cNvPr id="7" name="矩形 6"/>
          <p:cNvSpPr/>
          <p:nvPr>
            <p:custDataLst>
              <p:tags r:id="rId2"/>
            </p:custDataLst>
          </p:nvPr>
        </p:nvSpPr>
        <p:spPr>
          <a:xfrm>
            <a:off x="3300730" y="3705860"/>
            <a:ext cx="4474210" cy="568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python</a:t>
            </a:r>
            <a:r>
              <a:rPr lang="zh-CN" altLang="en-US"/>
              <a:t>解释器</a:t>
            </a:r>
            <a:endParaRPr lang="zh-CN" altLang="en-US"/>
          </a:p>
        </p:txBody>
      </p:sp>
      <p:sp>
        <p:nvSpPr>
          <p:cNvPr id="8" name="矩形 7"/>
          <p:cNvSpPr/>
          <p:nvPr>
            <p:custDataLst>
              <p:tags r:id="rId3"/>
            </p:custDataLst>
          </p:nvPr>
        </p:nvSpPr>
        <p:spPr>
          <a:xfrm>
            <a:off x="3286125" y="3013075"/>
            <a:ext cx="4488815" cy="568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公用模块（包、</a:t>
            </a:r>
            <a:r>
              <a:rPr lang="zh-CN" altLang="en-US"/>
              <a:t>组件）</a:t>
            </a:r>
            <a:endParaRPr lang="zh-CN" altLang="en-US"/>
          </a:p>
        </p:txBody>
      </p:sp>
      <p:sp>
        <p:nvSpPr>
          <p:cNvPr id="9" name="矩形 8"/>
          <p:cNvSpPr/>
          <p:nvPr>
            <p:custDataLst>
              <p:tags r:id="rId4"/>
            </p:custDataLst>
          </p:nvPr>
        </p:nvSpPr>
        <p:spPr>
          <a:xfrm>
            <a:off x="3315970" y="2367280"/>
            <a:ext cx="4458970" cy="568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应用程序（</a:t>
            </a:r>
            <a:r>
              <a:rPr lang="en-US" altLang="zh-CN"/>
              <a:t>APP)</a:t>
            </a:r>
            <a:endParaRPr lang="en-US" altLang="zh-CN"/>
          </a:p>
        </p:txBody>
      </p:sp>
      <p:sp>
        <p:nvSpPr>
          <p:cNvPr id="10" name="矩形 9"/>
          <p:cNvSpPr/>
          <p:nvPr/>
        </p:nvSpPr>
        <p:spPr>
          <a:xfrm>
            <a:off x="7910830" y="2134235"/>
            <a:ext cx="876935" cy="22009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应用</a:t>
            </a:r>
            <a:br>
              <a:rPr lang="zh-CN" altLang="en-US"/>
            </a:br>
            <a:r>
              <a:rPr lang="zh-CN" altLang="en-US"/>
              <a:t>程序</a:t>
            </a:r>
            <a:endParaRPr lang="zh-CN" alt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834390" y="1337945"/>
            <a:ext cx="10605135" cy="508571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矩形 3"/>
          <p:cNvSpPr/>
          <p:nvPr/>
        </p:nvSpPr>
        <p:spPr>
          <a:xfrm>
            <a:off x="2975610" y="2630170"/>
            <a:ext cx="2527935" cy="2832735"/>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标题 1"/>
          <p:cNvSpPr>
            <a:spLocks noGrp="1"/>
          </p:cNvSpPr>
          <p:nvPr>
            <p:ph type="title"/>
          </p:nvPr>
        </p:nvSpPr>
        <p:spPr/>
        <p:txBody>
          <a:bodyPr/>
          <a:p>
            <a:pPr algn="ctr"/>
            <a:r>
              <a:rPr lang="zh-CN" altLang="en-US"/>
              <a:t>企业应用系统</a:t>
            </a:r>
            <a:r>
              <a:rPr lang="en-US" altLang="zh-CN"/>
              <a:t>-</a:t>
            </a:r>
            <a:r>
              <a:rPr lang="zh-CN" altLang="en-US"/>
              <a:t>物理</a:t>
            </a:r>
            <a:r>
              <a:rPr lang="zh-CN" altLang="en-US"/>
              <a:t>架构</a:t>
            </a:r>
            <a:endParaRPr lang="zh-CN" altLang="en-US"/>
          </a:p>
        </p:txBody>
      </p:sp>
      <p:sp>
        <p:nvSpPr>
          <p:cNvPr id="9" name="椭圆 8"/>
          <p:cNvSpPr/>
          <p:nvPr/>
        </p:nvSpPr>
        <p:spPr>
          <a:xfrm>
            <a:off x="3791585" y="2781300"/>
            <a:ext cx="858520" cy="8210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手机</a:t>
            </a:r>
            <a:endParaRPr lang="zh-CN" altLang="en-US"/>
          </a:p>
        </p:txBody>
      </p:sp>
      <p:sp>
        <p:nvSpPr>
          <p:cNvPr id="10" name="椭圆 9"/>
          <p:cNvSpPr/>
          <p:nvPr>
            <p:custDataLst>
              <p:tags r:id="rId1"/>
            </p:custDataLst>
          </p:nvPr>
        </p:nvSpPr>
        <p:spPr>
          <a:xfrm>
            <a:off x="3791585" y="3617595"/>
            <a:ext cx="858520" cy="8210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浏览器</a:t>
            </a:r>
            <a:endParaRPr lang="zh-CN" altLang="en-US"/>
          </a:p>
        </p:txBody>
      </p:sp>
      <p:sp>
        <p:nvSpPr>
          <p:cNvPr id="11" name="椭圆 10"/>
          <p:cNvSpPr/>
          <p:nvPr>
            <p:custDataLst>
              <p:tags r:id="rId2"/>
            </p:custDataLst>
          </p:nvPr>
        </p:nvSpPr>
        <p:spPr>
          <a:xfrm>
            <a:off x="3791585" y="4453890"/>
            <a:ext cx="858520" cy="8210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客户端</a:t>
            </a:r>
            <a:endParaRPr lang="zh-CN" altLang="en-US"/>
          </a:p>
        </p:txBody>
      </p:sp>
      <p:sp>
        <p:nvSpPr>
          <p:cNvPr id="12" name="文本框 11"/>
          <p:cNvSpPr txBox="1"/>
          <p:nvPr/>
        </p:nvSpPr>
        <p:spPr>
          <a:xfrm>
            <a:off x="3710305" y="1945640"/>
            <a:ext cx="1021080" cy="581660"/>
          </a:xfrm>
          <a:prstGeom prst="rect">
            <a:avLst/>
          </a:prstGeom>
          <a:noFill/>
        </p:spPr>
        <p:txBody>
          <a:bodyPr wrap="square" rtlCol="0">
            <a:noAutofit/>
          </a:bodyPr>
          <a:p>
            <a:r>
              <a:rPr lang="zh-CN" altLang="en-US" sz="3200"/>
              <a:t>前端</a:t>
            </a:r>
            <a:endParaRPr lang="zh-CN" altLang="en-US" sz="3200"/>
          </a:p>
        </p:txBody>
      </p:sp>
      <p:sp>
        <p:nvSpPr>
          <p:cNvPr id="13" name="矩形 12"/>
          <p:cNvSpPr/>
          <p:nvPr>
            <p:custDataLst>
              <p:tags r:id="rId3"/>
            </p:custDataLst>
          </p:nvPr>
        </p:nvSpPr>
        <p:spPr>
          <a:xfrm>
            <a:off x="7348220" y="2630170"/>
            <a:ext cx="2851150" cy="2832735"/>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流程图: 磁盘 13"/>
          <p:cNvSpPr/>
          <p:nvPr/>
        </p:nvSpPr>
        <p:spPr>
          <a:xfrm>
            <a:off x="9427845" y="3562350"/>
            <a:ext cx="645795" cy="110744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数据库</a:t>
            </a:r>
            <a:endParaRPr lang="zh-CN" altLang="en-US"/>
          </a:p>
        </p:txBody>
      </p:sp>
      <p:sp>
        <p:nvSpPr>
          <p:cNvPr id="15" name="流程图: 过程 14"/>
          <p:cNvSpPr/>
          <p:nvPr/>
        </p:nvSpPr>
        <p:spPr>
          <a:xfrm>
            <a:off x="7922895" y="3765550"/>
            <a:ext cx="960120" cy="71056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WEB</a:t>
            </a:r>
            <a:r>
              <a:rPr lang="zh-CN" altLang="en-US"/>
              <a:t>服务器</a:t>
            </a:r>
            <a:endParaRPr lang="zh-CN" altLang="en-US"/>
          </a:p>
        </p:txBody>
      </p:sp>
      <p:sp>
        <p:nvSpPr>
          <p:cNvPr id="16" name="左右箭头 15"/>
          <p:cNvSpPr/>
          <p:nvPr/>
        </p:nvSpPr>
        <p:spPr>
          <a:xfrm>
            <a:off x="5579110" y="3820795"/>
            <a:ext cx="1762125" cy="32321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文本框 16"/>
          <p:cNvSpPr txBox="1"/>
          <p:nvPr>
            <p:custDataLst>
              <p:tags r:id="rId4"/>
            </p:custDataLst>
          </p:nvPr>
        </p:nvSpPr>
        <p:spPr>
          <a:xfrm>
            <a:off x="8263255" y="1869440"/>
            <a:ext cx="1021080" cy="581660"/>
          </a:xfrm>
          <a:prstGeom prst="rect">
            <a:avLst/>
          </a:prstGeom>
          <a:noFill/>
        </p:spPr>
        <p:txBody>
          <a:bodyPr wrap="square" rtlCol="0">
            <a:noAutofit/>
          </a:bodyPr>
          <a:p>
            <a:r>
              <a:rPr lang="zh-CN" altLang="en-US" sz="3200"/>
              <a:t>后端</a:t>
            </a:r>
            <a:endParaRPr lang="zh-CN" altLang="en-US" sz="3200"/>
          </a:p>
        </p:txBody>
      </p:sp>
      <p:sp>
        <p:nvSpPr>
          <p:cNvPr id="18" name="文本框 17"/>
          <p:cNvSpPr txBox="1"/>
          <p:nvPr>
            <p:custDataLst>
              <p:tags r:id="rId5"/>
            </p:custDataLst>
          </p:nvPr>
        </p:nvSpPr>
        <p:spPr>
          <a:xfrm>
            <a:off x="5749290" y="3423920"/>
            <a:ext cx="1562100" cy="341630"/>
          </a:xfrm>
          <a:prstGeom prst="rect">
            <a:avLst/>
          </a:prstGeom>
          <a:noFill/>
        </p:spPr>
        <p:txBody>
          <a:bodyPr wrap="square" rtlCol="0">
            <a:noAutofit/>
          </a:bodyPr>
          <a:p>
            <a:r>
              <a:rPr lang="zh-CN" altLang="en-US"/>
              <a:t>请求</a:t>
            </a:r>
            <a:r>
              <a:rPr lang="en-US" altLang="zh-CN"/>
              <a:t> request</a:t>
            </a:r>
            <a:endParaRPr lang="en-US" altLang="zh-CN"/>
          </a:p>
        </p:txBody>
      </p:sp>
      <p:sp>
        <p:nvSpPr>
          <p:cNvPr id="19" name="文本框 18"/>
          <p:cNvSpPr txBox="1"/>
          <p:nvPr>
            <p:custDataLst>
              <p:tags r:id="rId6"/>
            </p:custDataLst>
          </p:nvPr>
        </p:nvSpPr>
        <p:spPr>
          <a:xfrm>
            <a:off x="5749290" y="4199255"/>
            <a:ext cx="1562735" cy="341630"/>
          </a:xfrm>
          <a:prstGeom prst="rect">
            <a:avLst/>
          </a:prstGeom>
          <a:noFill/>
        </p:spPr>
        <p:txBody>
          <a:bodyPr wrap="square" rtlCol="0">
            <a:noAutofit/>
          </a:bodyPr>
          <a:p>
            <a:r>
              <a:rPr lang="zh-CN" altLang="en-US"/>
              <a:t>响应</a:t>
            </a:r>
            <a:r>
              <a:rPr lang="en-US" altLang="zh-CN"/>
              <a:t> response</a:t>
            </a:r>
            <a:endParaRPr lang="en-US" altLang="zh-CN"/>
          </a:p>
        </p:txBody>
      </p:sp>
      <p:sp>
        <p:nvSpPr>
          <p:cNvPr id="20" name="左右箭头 19"/>
          <p:cNvSpPr/>
          <p:nvPr/>
        </p:nvSpPr>
        <p:spPr>
          <a:xfrm>
            <a:off x="8947785" y="4097655"/>
            <a:ext cx="470535" cy="755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协同开发过程</a:t>
            </a:r>
            <a:r>
              <a:rPr lang="zh-CN" altLang="en-US"/>
              <a:t>模型</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3407410" y="2011045"/>
            <a:ext cx="7720965" cy="4376420"/>
          </a:xfrm>
          <a:prstGeom prst="rect">
            <a:avLst/>
          </a:prstGeom>
          <a:noFill/>
          <a:ln w="9525">
            <a:noFill/>
          </a:ln>
        </p:spPr>
      </p:pic>
      <p:pic>
        <p:nvPicPr>
          <p:cNvPr id="4" name="图片 3"/>
          <p:cNvPicPr>
            <a:picLocks noChangeAspect="1"/>
          </p:cNvPicPr>
          <p:nvPr>
            <p:custDataLst>
              <p:tags r:id="rId3"/>
            </p:custDataLst>
          </p:nvPr>
        </p:nvPicPr>
        <p:blipFill>
          <a:blip r:embed="rId4"/>
          <a:stretch>
            <a:fillRect/>
          </a:stretch>
        </p:blipFill>
        <p:spPr>
          <a:xfrm>
            <a:off x="619125" y="2393315"/>
            <a:ext cx="2575560" cy="3147060"/>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模拟实体和</a:t>
            </a:r>
            <a:r>
              <a:rPr lang="zh-CN" altLang="en-US"/>
              <a:t>模拟数据库的</a:t>
            </a:r>
            <a:r>
              <a:rPr lang="zh-CN" altLang="en-US"/>
              <a:t>开发</a:t>
            </a:r>
            <a:endParaRPr lang="zh-CN" altLang="en-US"/>
          </a:p>
        </p:txBody>
      </p:sp>
      <p:sp>
        <p:nvSpPr>
          <p:cNvPr id="3" name="文本框 2"/>
          <p:cNvSpPr txBox="1"/>
          <p:nvPr/>
        </p:nvSpPr>
        <p:spPr>
          <a:xfrm>
            <a:off x="1171575" y="5557520"/>
            <a:ext cx="6096000" cy="922020"/>
          </a:xfrm>
          <a:prstGeom prst="rect">
            <a:avLst/>
          </a:prstGeom>
          <a:noFill/>
          <a:ln>
            <a:solidFill>
              <a:srgbClr val="00B0F0"/>
            </a:solidFill>
          </a:ln>
        </p:spPr>
        <p:txBody>
          <a:bodyPr wrap="square" rtlCol="0" anchor="t">
            <a:spAutoFit/>
          </a:bodyPr>
          <a:p>
            <a:r>
              <a:rPr lang="zh-CN" altLang="en-US"/>
              <a:t>OO面向对象分析设计与编程</a:t>
            </a:r>
            <a:endParaRPr lang="zh-CN" altLang="en-US"/>
          </a:p>
          <a:p>
            <a:r>
              <a:rPr lang="zh-CN" altLang="en-US">
                <a:sym typeface="+mn-ea"/>
              </a:rPr>
              <a:t>https://www.jdon.com/oo.html</a:t>
            </a:r>
            <a:endParaRPr lang="zh-CN" altLang="en-US"/>
          </a:p>
          <a:p>
            <a:endParaRPr lang="zh-CN" altLang="en-US"/>
          </a:p>
        </p:txBody>
      </p:sp>
      <p:sp>
        <p:nvSpPr>
          <p:cNvPr id="5" name="文本框 4"/>
          <p:cNvSpPr txBox="1"/>
          <p:nvPr/>
        </p:nvSpPr>
        <p:spPr>
          <a:xfrm>
            <a:off x="1171575" y="1370330"/>
            <a:ext cx="10060305" cy="3969385"/>
          </a:xfrm>
          <a:prstGeom prst="rect">
            <a:avLst/>
          </a:prstGeom>
          <a:noFill/>
          <a:ln>
            <a:solidFill>
              <a:srgbClr val="00B0F0"/>
            </a:solidFill>
          </a:ln>
        </p:spPr>
        <p:txBody>
          <a:bodyPr wrap="square" rtlCol="0" anchor="t">
            <a:spAutoFit/>
          </a:bodyPr>
          <a:p>
            <a:r>
              <a:rPr lang="en-US" altLang="zh-CN"/>
              <a:t>        </a:t>
            </a:r>
            <a:r>
              <a:rPr lang="zh-CN" altLang="en-US"/>
              <a:t>使用面向对象方法和技术是为了更敏捷的响应客户需求，使得软件更易于维护和拓展。面向对象主要思维特点是逻辑分析思维，认为万物皆有边界，如同世界这个词语一样，通过寻找边界封装定义一个事物，然后再探究这个事物内部的组成部分，通过封装不变性，开放变化性，增强系统的柔韧性和灵活性。</a:t>
            </a:r>
            <a:endParaRPr lang="zh-CN" altLang="en-US"/>
          </a:p>
          <a:p>
            <a:endParaRPr lang="zh-CN" altLang="en-US"/>
          </a:p>
          <a:p>
            <a:r>
              <a:rPr lang="zh-CN" altLang="en-US"/>
              <a:t>　　面向对象诞生以来，面临着面向过程、面向数据和面向函数等范式的挑战，但是因为面向对象范式更接近人的思维和认识习惯，所以，使用OO实现业务建模设计，分析设计复杂的业务需求成为其主要强项。虽然随着Java/.NET等面向对象语言发展，将面向对象范式落地有形化，但也带来了对面向对象思想扭曲的理解，事件或消息驱动思想丰富拓展了现代面向对象思想。</a:t>
            </a:r>
            <a:endParaRPr lang="zh-CN" altLang="en-US"/>
          </a:p>
          <a:p>
            <a:endParaRPr lang="zh-CN" altLang="en-US"/>
          </a:p>
          <a:p>
            <a:r>
              <a:rPr lang="zh-CN" altLang="en-US"/>
              <a:t>　　由于很多程序员从一开始接受数据结构和算法的基础教育，导致思维方式偏功能化，虽然使用面向对象语言编程，但是编程思路还是面向过程和面向数据表的，面向对象思维和面向数据库思维主要区别是：前者以动态思维来看待事物，用对象概念封装对象内部属性状态和引起状态变化的行为方法；而后者以静态思维看待事物，只是记录事实的最后状态，并且混杂了具体数据库技术。</a:t>
            </a:r>
            <a:endParaRPr lang="zh-CN" alt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程序语言的演变过程中</a:t>
            </a:r>
            <a:r>
              <a:rPr lang="zh-CN" altLang="en-US"/>
              <a:t>看</a:t>
            </a:r>
            <a:endParaRPr lang="zh-CN" altLang="en-US"/>
          </a:p>
        </p:txBody>
      </p:sp>
      <p:sp>
        <p:nvSpPr>
          <p:cNvPr id="3" name="文本框 2"/>
          <p:cNvSpPr txBox="1"/>
          <p:nvPr/>
        </p:nvSpPr>
        <p:spPr>
          <a:xfrm>
            <a:off x="838200" y="5629275"/>
            <a:ext cx="8063230" cy="368300"/>
          </a:xfrm>
          <a:prstGeom prst="rect">
            <a:avLst/>
          </a:prstGeom>
          <a:noFill/>
          <a:ln>
            <a:solidFill>
              <a:srgbClr val="00B0F0"/>
            </a:solidFill>
          </a:ln>
        </p:spPr>
        <p:txBody>
          <a:bodyPr wrap="square" rtlCol="0" anchor="t">
            <a:spAutoFit/>
          </a:bodyPr>
          <a:p>
            <a:r>
              <a:rPr lang="zh-CN" altLang="en-US"/>
              <a:t>第一个纯OO语言是1972年出现的Smalltalk。</a:t>
            </a:r>
            <a:endParaRPr lang="zh-CN" altLang="en-US"/>
          </a:p>
        </p:txBody>
      </p:sp>
      <p:sp>
        <p:nvSpPr>
          <p:cNvPr id="4" name="文本框 3"/>
          <p:cNvSpPr txBox="1"/>
          <p:nvPr/>
        </p:nvSpPr>
        <p:spPr>
          <a:xfrm>
            <a:off x="838200" y="2035810"/>
            <a:ext cx="8063230" cy="1198880"/>
          </a:xfrm>
          <a:prstGeom prst="rect">
            <a:avLst/>
          </a:prstGeom>
          <a:noFill/>
          <a:ln>
            <a:solidFill>
              <a:srgbClr val="00B0F0"/>
            </a:solidFill>
          </a:ln>
        </p:spPr>
        <p:txBody>
          <a:bodyPr wrap="square" rtlCol="0" anchor="t">
            <a:spAutoFit/>
          </a:bodyPr>
          <a:p>
            <a:r>
              <a:rPr lang="en-US" altLang="zh-CN"/>
              <a:t>        </a:t>
            </a:r>
            <a:r>
              <a:rPr lang="zh-CN" altLang="en-US"/>
              <a:t>1964年,世界上第一个数据库系统———IDS(Integrated Data Storage,集成数据存储)诞生于通用电气公司。IDS是网状数据库,奠定了数据库发展的基础,在当时得到了广泛的应用。</a:t>
            </a:r>
            <a:endParaRPr lang="zh-CN" altLang="en-US"/>
          </a:p>
          <a:p>
            <a:r>
              <a:rPr lang="en-US" altLang="zh-CN"/>
              <a:t>         </a:t>
            </a:r>
            <a:r>
              <a:rPr lang="zh-CN" altLang="en-US"/>
              <a:t>摘自：https://www.modb.pro/db/40527?yll</a:t>
            </a:r>
            <a:endParaRPr lang="zh-CN" altLang="en-US"/>
          </a:p>
        </p:txBody>
      </p:sp>
      <p:sp>
        <p:nvSpPr>
          <p:cNvPr id="5" name="文本框 4"/>
          <p:cNvSpPr txBox="1"/>
          <p:nvPr/>
        </p:nvSpPr>
        <p:spPr>
          <a:xfrm>
            <a:off x="838200" y="3693795"/>
            <a:ext cx="8063230" cy="1476375"/>
          </a:xfrm>
          <a:prstGeom prst="rect">
            <a:avLst/>
          </a:prstGeom>
          <a:noFill/>
          <a:ln>
            <a:solidFill>
              <a:srgbClr val="00B0F0"/>
            </a:solidFill>
          </a:ln>
        </p:spPr>
        <p:txBody>
          <a:bodyPr wrap="square" rtlCol="0" anchor="t">
            <a:spAutoFit/>
          </a:bodyPr>
          <a:p>
            <a:r>
              <a:rPr lang="en-US" altLang="zh-CN"/>
              <a:t>         </a:t>
            </a:r>
            <a:r>
              <a:rPr lang="zh-CN" altLang="en-US"/>
              <a:t>第一个结构化程序设计语言是由瑞士教授设计和创立的Pascal语言，它产生于十七世纪六十年代，也是以他的名字命名的这个设计语言。这个结构化的程序设计语言的特点：语法比较严谨，分明的层次，程序简单好写，可读性强，已经推出就受到了广泛的关注和使用，被运用到各种软件当中，对于日后的高级语言发展具有重要的作用，起到一个里程碑的作用。</a:t>
            </a:r>
            <a:endParaRPr lang="zh-CN" alt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矩形 18"/>
          <p:cNvSpPr/>
          <p:nvPr/>
        </p:nvSpPr>
        <p:spPr>
          <a:xfrm>
            <a:off x="3945890" y="1447800"/>
            <a:ext cx="2224405" cy="514223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标题 1"/>
          <p:cNvSpPr>
            <a:spLocks noGrp="1"/>
          </p:cNvSpPr>
          <p:nvPr>
            <p:ph type="title"/>
          </p:nvPr>
        </p:nvSpPr>
        <p:spPr/>
        <p:txBody>
          <a:bodyPr/>
          <a:p>
            <a:pPr algn="ctr"/>
            <a:r>
              <a:rPr lang="zh-CN" altLang="en-US"/>
              <a:t>学习路线图</a:t>
            </a:r>
            <a:endParaRPr lang="zh-CN" altLang="en-US"/>
          </a:p>
        </p:txBody>
      </p:sp>
      <p:sp>
        <p:nvSpPr>
          <p:cNvPr id="4" name="椭圆 3"/>
          <p:cNvSpPr/>
          <p:nvPr/>
        </p:nvSpPr>
        <p:spPr>
          <a:xfrm>
            <a:off x="2059940" y="2824480"/>
            <a:ext cx="1348105" cy="12090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fastapi </a:t>
            </a:r>
            <a:endParaRPr lang="en-US" altLang="zh-CN"/>
          </a:p>
          <a:p>
            <a:pPr algn="ctr"/>
            <a:r>
              <a:rPr lang="en-US" altLang="zh-CN"/>
              <a:t>hello </a:t>
            </a:r>
            <a:endParaRPr lang="en-US" altLang="zh-CN"/>
          </a:p>
        </p:txBody>
      </p:sp>
      <p:sp>
        <p:nvSpPr>
          <p:cNvPr id="5" name="椭圆 4"/>
          <p:cNvSpPr/>
          <p:nvPr/>
        </p:nvSpPr>
        <p:spPr>
          <a:xfrm>
            <a:off x="4450715" y="3820160"/>
            <a:ext cx="1255395" cy="11811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 PyMysql</a:t>
            </a:r>
            <a:endParaRPr lang="zh-CN" altLang="en-US"/>
          </a:p>
        </p:txBody>
      </p:sp>
      <p:sp>
        <p:nvSpPr>
          <p:cNvPr id="6" name="椭圆 5"/>
          <p:cNvSpPr/>
          <p:nvPr/>
        </p:nvSpPr>
        <p:spPr>
          <a:xfrm>
            <a:off x="4450715" y="5277485"/>
            <a:ext cx="1255395" cy="11811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sqlalchemy</a:t>
            </a:r>
            <a:endParaRPr lang="zh-CN" altLang="en-US"/>
          </a:p>
        </p:txBody>
      </p:sp>
      <p:sp>
        <p:nvSpPr>
          <p:cNvPr id="8" name="矩形 7"/>
          <p:cNvSpPr/>
          <p:nvPr/>
        </p:nvSpPr>
        <p:spPr>
          <a:xfrm>
            <a:off x="4450715" y="2755265"/>
            <a:ext cx="1393825" cy="710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ym typeface="+mn-ea"/>
              </a:rPr>
              <a:t>jinja2 aiofiles</a:t>
            </a:r>
            <a:endParaRPr lang="zh-CN" altLang="en-US"/>
          </a:p>
        </p:txBody>
      </p:sp>
      <p:sp>
        <p:nvSpPr>
          <p:cNvPr id="9" name="矩形 8"/>
          <p:cNvSpPr/>
          <p:nvPr/>
        </p:nvSpPr>
        <p:spPr>
          <a:xfrm>
            <a:off x="4450715" y="1690370"/>
            <a:ext cx="1393825" cy="710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vue3</a:t>
            </a:r>
            <a:endParaRPr lang="en-US" altLang="zh-CN"/>
          </a:p>
        </p:txBody>
      </p:sp>
      <p:sp>
        <p:nvSpPr>
          <p:cNvPr id="10" name="椭圆 9"/>
          <p:cNvSpPr/>
          <p:nvPr/>
        </p:nvSpPr>
        <p:spPr>
          <a:xfrm>
            <a:off x="7081520" y="2718435"/>
            <a:ext cx="1494790" cy="14122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CRUD</a:t>
            </a:r>
            <a:endParaRPr lang="en-US" altLang="zh-CN"/>
          </a:p>
          <a:p>
            <a:pPr algn="ctr"/>
            <a:r>
              <a:rPr lang="en-US" altLang="zh-CN"/>
              <a:t>WebApp</a:t>
            </a:r>
            <a:endParaRPr lang="en-US" altLang="zh-CN"/>
          </a:p>
        </p:txBody>
      </p:sp>
      <p:sp>
        <p:nvSpPr>
          <p:cNvPr id="11" name="椭圆 10"/>
          <p:cNvSpPr/>
          <p:nvPr/>
        </p:nvSpPr>
        <p:spPr>
          <a:xfrm>
            <a:off x="9802495" y="2613025"/>
            <a:ext cx="1724660" cy="14204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likeadmin</a:t>
            </a:r>
            <a:endParaRPr lang="en-US" altLang="zh-CN"/>
          </a:p>
        </p:txBody>
      </p:sp>
      <p:cxnSp>
        <p:nvCxnSpPr>
          <p:cNvPr id="13" name="直接箭头连接符 12"/>
          <p:cNvCxnSpPr>
            <a:stCxn id="5" idx="4"/>
            <a:endCxn id="6" idx="0"/>
          </p:cNvCxnSpPr>
          <p:nvPr/>
        </p:nvCxnSpPr>
        <p:spPr>
          <a:xfrm>
            <a:off x="5078730" y="5001260"/>
            <a:ext cx="0" cy="2762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5" idx="0"/>
          </p:cNvCxnSpPr>
          <p:nvPr/>
        </p:nvCxnSpPr>
        <p:spPr>
          <a:xfrm flipV="1">
            <a:off x="5078730" y="3460750"/>
            <a:ext cx="1270" cy="35941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8" idx="0"/>
            <a:endCxn id="9" idx="2"/>
          </p:cNvCxnSpPr>
          <p:nvPr/>
        </p:nvCxnSpPr>
        <p:spPr>
          <a:xfrm flipV="1">
            <a:off x="5147945" y="2400935"/>
            <a:ext cx="0" cy="3543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 name="右箭头 16"/>
          <p:cNvSpPr/>
          <p:nvPr/>
        </p:nvSpPr>
        <p:spPr>
          <a:xfrm>
            <a:off x="6259830" y="3451860"/>
            <a:ext cx="710565" cy="1936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右箭头 17"/>
          <p:cNvSpPr/>
          <p:nvPr/>
        </p:nvSpPr>
        <p:spPr>
          <a:xfrm>
            <a:off x="8889365" y="3429000"/>
            <a:ext cx="710565" cy="1936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椭圆 2"/>
          <p:cNvSpPr/>
          <p:nvPr>
            <p:custDataLst>
              <p:tags r:id="rId1"/>
            </p:custDataLst>
          </p:nvPr>
        </p:nvSpPr>
        <p:spPr>
          <a:xfrm>
            <a:off x="198755" y="2797810"/>
            <a:ext cx="1348105" cy="12090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python</a:t>
            </a:r>
            <a:endParaRPr lang="en-US" altLang="zh-CN"/>
          </a:p>
          <a:p>
            <a:pPr algn="ctr"/>
            <a:r>
              <a:rPr lang="zh-CN" altLang="en-US"/>
              <a:t>基础</a:t>
            </a:r>
            <a:endParaRPr lang="zh-CN" altLang="en-US"/>
          </a:p>
        </p:txBody>
      </p:sp>
      <p:sp>
        <p:nvSpPr>
          <p:cNvPr id="7" name="右箭头 6"/>
          <p:cNvSpPr/>
          <p:nvPr/>
        </p:nvSpPr>
        <p:spPr>
          <a:xfrm>
            <a:off x="1600200" y="3395980"/>
            <a:ext cx="452755"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右箭头 15"/>
          <p:cNvSpPr/>
          <p:nvPr/>
        </p:nvSpPr>
        <p:spPr>
          <a:xfrm>
            <a:off x="3575685" y="3318510"/>
            <a:ext cx="359410" cy="231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低代码开发平台</a:t>
            </a:r>
            <a:endParaRPr lang="zh-CN" altLang="en-US"/>
          </a:p>
        </p:txBody>
      </p:sp>
      <p:sp>
        <p:nvSpPr>
          <p:cNvPr id="3" name="文本框 2"/>
          <p:cNvSpPr txBox="1"/>
          <p:nvPr/>
        </p:nvSpPr>
        <p:spPr>
          <a:xfrm>
            <a:off x="1029335" y="1459865"/>
            <a:ext cx="6096000" cy="368300"/>
          </a:xfrm>
          <a:prstGeom prst="rect">
            <a:avLst/>
          </a:prstGeom>
          <a:noFill/>
          <a:ln>
            <a:solidFill>
              <a:srgbClr val="00B0F0"/>
            </a:solidFill>
          </a:ln>
        </p:spPr>
        <p:txBody>
          <a:bodyPr wrap="square" rtlCol="0" anchor="t">
            <a:spAutoFit/>
          </a:bodyPr>
          <a:p>
            <a:r>
              <a:rPr lang="zh-CN" altLang="en-US"/>
              <a:t>快速生成应用程序的开发平台</a:t>
            </a:r>
            <a:endParaRPr lang="zh-CN" altLang="en-US"/>
          </a:p>
        </p:txBody>
      </p:sp>
      <p:sp>
        <p:nvSpPr>
          <p:cNvPr id="4" name="文本框 3"/>
          <p:cNvSpPr txBox="1"/>
          <p:nvPr/>
        </p:nvSpPr>
        <p:spPr>
          <a:xfrm>
            <a:off x="1029335" y="2092325"/>
            <a:ext cx="10081895" cy="1496060"/>
          </a:xfrm>
          <a:prstGeom prst="rect">
            <a:avLst/>
          </a:prstGeom>
          <a:noFill/>
          <a:ln>
            <a:solidFill>
              <a:srgbClr val="00B0F0"/>
            </a:solidFill>
          </a:ln>
        </p:spPr>
        <p:txBody>
          <a:bodyPr wrap="square" rtlCol="0" anchor="t">
            <a:noAutofit/>
          </a:bodyPr>
          <a:p>
            <a:r>
              <a:rPr lang="en-US" altLang="zh-CN"/>
              <a:t>         </a:t>
            </a:r>
            <a:r>
              <a:rPr lang="zh-CN" altLang="en-US"/>
              <a:t>低代码开发平台（LCDP）是无需编码（0代码）或通过少量代码就可以快速生成应用程序的开发平台。通过可视化进行应用程序开发的方法（参考可视编程语言），使具有不同经验水平的开发人员可以通过图形化的用户界面，使用拖拽组件和模型驱动的逻辑来创建网页和移动应用程序。 [1]  低代码开发平台（LCDP）的正式名称直到2014年6月才正式确定，整个低代码开发领域却可以追溯到更早前第四代编程语言和快速应用开发工具。</a:t>
            </a:r>
            <a:endParaRPr lang="zh-CN" altLang="en-US"/>
          </a:p>
        </p:txBody>
      </p:sp>
      <p:sp>
        <p:nvSpPr>
          <p:cNvPr id="5" name="文本框 4"/>
          <p:cNvSpPr txBox="1"/>
          <p:nvPr/>
        </p:nvSpPr>
        <p:spPr>
          <a:xfrm>
            <a:off x="1029335" y="3989705"/>
            <a:ext cx="10081895" cy="1476375"/>
          </a:xfrm>
          <a:prstGeom prst="rect">
            <a:avLst/>
          </a:prstGeom>
          <a:noFill/>
          <a:ln>
            <a:solidFill>
              <a:srgbClr val="00B0F0"/>
            </a:solidFill>
          </a:ln>
        </p:spPr>
        <p:txBody>
          <a:bodyPr wrap="square" rtlCol="0" anchor="t">
            <a:spAutoFit/>
          </a:bodyPr>
          <a:p>
            <a:r>
              <a:rPr lang="en-US" altLang="zh-CN"/>
              <a:t>      </a:t>
            </a:r>
            <a:r>
              <a:rPr lang="zh-CN" altLang="en-US"/>
              <a:t>2014年，著名的研究机构Forrester正式提出低代码开发概念，并投身对该平台的研究当中。国外有Salesforce（1999年创立）、OutSystems（2001年创立）、Mendix（2005年创立）、Kony（2007年创立）、Scratch（2008年由MIT创立）、国内有iVX（2008年创立）、J2Paas（2017年创立）、起步（2006年创立）、宜搭（2015年创立），轻流（2015年创立） [12]  、YonBuilder（2020年创立） 其中OutSystems在2018年宣布融资3.6亿美金，被视为低代码赛道的独角兽。</a:t>
            </a:r>
            <a:endParaRPr lang="zh-CN" altLang="en-US"/>
          </a:p>
        </p:txBody>
      </p:sp>
      <p:sp>
        <p:nvSpPr>
          <p:cNvPr id="6" name="文本框 5"/>
          <p:cNvSpPr txBox="1"/>
          <p:nvPr/>
        </p:nvSpPr>
        <p:spPr>
          <a:xfrm>
            <a:off x="1029335" y="5704205"/>
            <a:ext cx="10081895" cy="645160"/>
          </a:xfrm>
          <a:prstGeom prst="rect">
            <a:avLst/>
          </a:prstGeom>
          <a:noFill/>
          <a:ln>
            <a:solidFill>
              <a:srgbClr val="00B0F0"/>
            </a:solidFill>
          </a:ln>
        </p:spPr>
        <p:txBody>
          <a:bodyPr wrap="square" rtlCol="0" anchor="t">
            <a:spAutoFit/>
          </a:bodyPr>
          <a:p>
            <a:r>
              <a:rPr lang="en-US" altLang="zh-CN"/>
              <a:t>      </a:t>
            </a:r>
            <a:r>
              <a:rPr lang="zh-CN" altLang="en-US"/>
              <a:t>2021年11月，Forrester推出《The State of Low-Code Platforms in China》（中国低代码平台发展报告），将中国的低代码平台厂商和产品划分为9大类，并列出了对应的代表厂商和产品。</a:t>
            </a:r>
            <a:endParaRPr lang="zh-CN" alt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sym typeface="+mn-ea"/>
              </a:rPr>
              <a:t>什么是 “契约式编程” ？</a:t>
            </a:r>
            <a:endParaRPr lang="zh-CN" altLang="en-US"/>
          </a:p>
        </p:txBody>
      </p:sp>
      <p:sp>
        <p:nvSpPr>
          <p:cNvPr id="3" name="文本框 2"/>
          <p:cNvSpPr txBox="1"/>
          <p:nvPr/>
        </p:nvSpPr>
        <p:spPr>
          <a:xfrm>
            <a:off x="838200" y="2045970"/>
            <a:ext cx="10698480" cy="3969385"/>
          </a:xfrm>
          <a:prstGeom prst="rect">
            <a:avLst/>
          </a:prstGeom>
          <a:noFill/>
          <a:ln>
            <a:solidFill>
              <a:srgbClr val="00B0F0"/>
            </a:solidFill>
          </a:ln>
        </p:spPr>
        <p:txBody>
          <a:bodyPr wrap="square" rtlCol="0" anchor="t">
            <a:spAutoFit/>
          </a:bodyPr>
          <a:p>
            <a:r>
              <a:rPr lang="en-US" altLang="zh-CN"/>
              <a:t>         </a:t>
            </a:r>
            <a:r>
              <a:rPr lang="zh-CN" altLang="en-US"/>
              <a:t>简单的说，契约作用于两方，每一方都会完成一些任务，从而促成契约的达成，但同时，每一方也会接受一些义务，作为制定契约的前提，有任意一方无视了必尽义的义务，则契约失败。</a:t>
            </a:r>
            <a:endParaRPr lang="zh-CN" altLang="en-US"/>
          </a:p>
          <a:p>
            <a:endParaRPr lang="zh-CN" altLang="en-US"/>
          </a:p>
          <a:p>
            <a:r>
              <a:rPr lang="en-US" altLang="zh-CN"/>
              <a:t>         </a:t>
            </a:r>
            <a:r>
              <a:rPr lang="zh-CN" altLang="en-US"/>
              <a:t>契约式编程要求我们在「前提条件」、「后继条件」和「不变量条件」进行契约的检查。类似的，例如检查参数，一旦参数不对，当即撕毁契约。</a:t>
            </a:r>
            <a:endParaRPr lang="zh-CN" altLang="en-US"/>
          </a:p>
          <a:p>
            <a:endParaRPr lang="zh-CN" altLang="en-US"/>
          </a:p>
          <a:p>
            <a:r>
              <a:rPr lang="zh-CN" altLang="en-US"/>
              <a:t>契约所约束的，是「一个为了确保程序正常运行的条件」，一旦契约被损毁，只有一个原因，那就是程序出了 Bug。</a:t>
            </a:r>
            <a:endParaRPr lang="zh-CN" altLang="en-US"/>
          </a:p>
          <a:p>
            <a:endParaRPr lang="zh-CN" altLang="en-US"/>
          </a:p>
          <a:p>
            <a:r>
              <a:rPr lang="zh-CN" altLang="en-US"/>
              <a:t>契约式编程可以严格区分责任，让每个人都不必为了迁就他人的错误而进行「艰难的编码」。每个人按照契约处理好自己的事情，让损毁契约的人承担责任。</a:t>
            </a:r>
            <a:endParaRPr lang="zh-CN" altLang="en-US"/>
          </a:p>
          <a:p>
            <a:endParaRPr lang="zh-CN" altLang="en-US"/>
          </a:p>
          <a:p>
            <a:r>
              <a:rPr lang="zh-CN" altLang="en-US"/>
              <a:t>作者：hemiao3000</a:t>
            </a:r>
            <a:endParaRPr lang="zh-CN" altLang="en-US"/>
          </a:p>
          <a:p>
            <a:r>
              <a:rPr lang="zh-CN" altLang="en-US"/>
              <a:t>链接：https://www.jianshu.com/p/f1f7e6a82be4</a:t>
            </a: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编程</a:t>
            </a:r>
            <a:r>
              <a:rPr lang="zh-CN" altLang="en-US"/>
              <a:t>工具</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838200" y="3014345"/>
            <a:ext cx="7216140" cy="2103120"/>
          </a:xfrm>
          <a:prstGeom prst="rect">
            <a:avLst/>
          </a:prstGeom>
        </p:spPr>
      </p:pic>
      <p:sp>
        <p:nvSpPr>
          <p:cNvPr id="6" name="文本框 5"/>
          <p:cNvSpPr txBox="1"/>
          <p:nvPr/>
        </p:nvSpPr>
        <p:spPr>
          <a:xfrm>
            <a:off x="838200" y="1691005"/>
            <a:ext cx="4064000" cy="706755"/>
          </a:xfrm>
          <a:prstGeom prst="rect">
            <a:avLst/>
          </a:prstGeom>
          <a:noFill/>
        </p:spPr>
        <p:txBody>
          <a:bodyPr wrap="square" rtlCol="0">
            <a:spAutoFit/>
          </a:bodyPr>
          <a:p>
            <a:r>
              <a:rPr lang="en-US" altLang="zh-CN" sz="4000"/>
              <a:t> REPL 模式:</a:t>
            </a:r>
            <a:endParaRPr lang="en-US" altLang="zh-CN" sz="40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小组</a:t>
            </a:r>
            <a:r>
              <a:rPr lang="zh-CN" altLang="en-US"/>
              <a:t>学习</a:t>
            </a:r>
            <a:endParaRPr lang="zh-CN" altLang="en-US"/>
          </a:p>
        </p:txBody>
      </p:sp>
      <p:graphicFrame>
        <p:nvGraphicFramePr>
          <p:cNvPr id="4" name="表格 3"/>
          <p:cNvGraphicFramePr/>
          <p:nvPr>
            <p:custDataLst>
              <p:tags r:id="rId1"/>
            </p:custDataLst>
          </p:nvPr>
        </p:nvGraphicFramePr>
        <p:xfrm>
          <a:off x="1828800" y="2095500"/>
          <a:ext cx="8533765" cy="2667000"/>
        </p:xfrm>
        <a:graphic>
          <a:graphicData uri="http://schemas.openxmlformats.org/drawingml/2006/table">
            <a:tbl>
              <a:tblPr firstRow="1" bandRow="1">
                <a:tableStyleId>{5C22544A-7EE6-4342-B048-85BDC9FD1C3A}</a:tableStyleId>
              </a:tblPr>
              <a:tblGrid>
                <a:gridCol w="852805"/>
                <a:gridCol w="852805"/>
                <a:gridCol w="852805"/>
                <a:gridCol w="852805"/>
                <a:gridCol w="852805"/>
                <a:gridCol w="852805"/>
                <a:gridCol w="852805"/>
                <a:gridCol w="852805"/>
                <a:gridCol w="852805"/>
                <a:gridCol w="852805"/>
              </a:tblGrid>
              <a:tr h="381000">
                <a:tc>
                  <a:txBody>
                    <a:bodyPr/>
                    <a:p>
                      <a:pPr>
                        <a:buNone/>
                      </a:pPr>
                      <a:r>
                        <a:rPr lang="en-US" altLang="zh-CN"/>
                        <a:t>1</a:t>
                      </a:r>
                      <a:r>
                        <a:rPr lang="zh-CN" altLang="en-US"/>
                        <a:t>组</a:t>
                      </a:r>
                      <a:endParaRPr lang="zh-CN" altLang="en-US"/>
                    </a:p>
                  </a:txBody>
                  <a:tcPr/>
                </a:tc>
                <a:tc>
                  <a:txBody>
                    <a:bodyPr/>
                    <a:p>
                      <a:pPr>
                        <a:buNone/>
                      </a:pPr>
                      <a:r>
                        <a:rPr lang="en-US" altLang="zh-CN" sz="1800">
                          <a:sym typeface="+mn-ea"/>
                        </a:rPr>
                        <a:t>2</a:t>
                      </a:r>
                      <a:r>
                        <a:rPr lang="zh-CN" altLang="en-US" sz="1800">
                          <a:sym typeface="+mn-ea"/>
                        </a:rPr>
                        <a:t>组</a:t>
                      </a:r>
                      <a:endParaRPr lang="zh-CN" altLang="en-US"/>
                    </a:p>
                  </a:txBody>
                  <a:tcPr/>
                </a:tc>
                <a:tc>
                  <a:txBody>
                    <a:bodyPr/>
                    <a:p>
                      <a:pPr>
                        <a:buNone/>
                      </a:pPr>
                      <a:r>
                        <a:rPr lang="en-US" altLang="zh-CN" sz="1800">
                          <a:sym typeface="+mn-ea"/>
                        </a:rPr>
                        <a:t>3</a:t>
                      </a:r>
                      <a:r>
                        <a:rPr lang="zh-CN" altLang="en-US" sz="1800">
                          <a:sym typeface="+mn-ea"/>
                        </a:rPr>
                        <a:t>组</a:t>
                      </a:r>
                      <a:endParaRPr lang="zh-CN" altLang="en-US"/>
                    </a:p>
                  </a:txBody>
                  <a:tcPr/>
                </a:tc>
                <a:tc>
                  <a:txBody>
                    <a:bodyPr/>
                    <a:p>
                      <a:pPr>
                        <a:buNone/>
                      </a:pPr>
                      <a:r>
                        <a:rPr lang="en-US" altLang="zh-CN" sz="1800">
                          <a:sym typeface="+mn-ea"/>
                        </a:rPr>
                        <a:t>4</a:t>
                      </a:r>
                      <a:r>
                        <a:rPr lang="zh-CN" altLang="en-US" sz="1800">
                          <a:sym typeface="+mn-ea"/>
                        </a:rPr>
                        <a:t>组</a:t>
                      </a:r>
                      <a:endParaRPr lang="zh-CN" altLang="en-US"/>
                    </a:p>
                  </a:txBody>
                  <a:tcPr/>
                </a:tc>
                <a:tc>
                  <a:txBody>
                    <a:bodyPr/>
                    <a:p>
                      <a:pPr>
                        <a:buNone/>
                      </a:pPr>
                      <a:r>
                        <a:rPr lang="en-US" altLang="zh-CN" sz="1800">
                          <a:sym typeface="+mn-ea"/>
                        </a:rPr>
                        <a:t>5</a:t>
                      </a:r>
                      <a:r>
                        <a:rPr lang="zh-CN" altLang="en-US" sz="1800">
                          <a:sym typeface="+mn-ea"/>
                        </a:rPr>
                        <a:t>组</a:t>
                      </a:r>
                      <a:endParaRPr lang="zh-CN" altLang="en-US"/>
                    </a:p>
                  </a:txBody>
                  <a:tcPr/>
                </a:tc>
                <a:tc>
                  <a:txBody>
                    <a:bodyPr/>
                    <a:p>
                      <a:pPr>
                        <a:buNone/>
                      </a:pPr>
                      <a:r>
                        <a:rPr lang="en-US" altLang="zh-CN" sz="1800">
                          <a:sym typeface="+mn-ea"/>
                        </a:rPr>
                        <a:t>6</a:t>
                      </a:r>
                      <a:r>
                        <a:rPr lang="zh-CN" altLang="en-US" sz="1800">
                          <a:sym typeface="+mn-ea"/>
                        </a:rPr>
                        <a:t>组</a:t>
                      </a:r>
                      <a:endParaRPr lang="zh-CN" altLang="en-US"/>
                    </a:p>
                  </a:txBody>
                  <a:tcPr/>
                </a:tc>
                <a:tc>
                  <a:txBody>
                    <a:bodyPr/>
                    <a:p>
                      <a:pPr>
                        <a:buNone/>
                      </a:pPr>
                      <a:r>
                        <a:rPr lang="en-US" altLang="zh-CN" sz="1800">
                          <a:sym typeface="+mn-ea"/>
                        </a:rPr>
                        <a:t>7</a:t>
                      </a:r>
                      <a:r>
                        <a:rPr lang="zh-CN" altLang="en-US" sz="1800">
                          <a:sym typeface="+mn-ea"/>
                        </a:rPr>
                        <a:t>组</a:t>
                      </a:r>
                      <a:endParaRPr lang="zh-CN" altLang="en-US"/>
                    </a:p>
                  </a:txBody>
                  <a:tcPr/>
                </a:tc>
                <a:tc>
                  <a:txBody>
                    <a:bodyPr/>
                    <a:p>
                      <a:pPr>
                        <a:buNone/>
                      </a:pPr>
                      <a:r>
                        <a:rPr lang="en-US" altLang="zh-CN" sz="1800">
                          <a:sym typeface="+mn-ea"/>
                        </a:rPr>
                        <a:t>8</a:t>
                      </a:r>
                      <a:r>
                        <a:rPr lang="zh-CN" altLang="en-US" sz="1800">
                          <a:sym typeface="+mn-ea"/>
                        </a:rPr>
                        <a:t>组</a:t>
                      </a:r>
                      <a:endParaRPr lang="zh-CN" altLang="en-US"/>
                    </a:p>
                  </a:txBody>
                  <a:tcPr/>
                </a:tc>
                <a:tc>
                  <a:txBody>
                    <a:bodyPr/>
                    <a:p>
                      <a:pPr>
                        <a:buNone/>
                      </a:pPr>
                      <a:r>
                        <a:rPr lang="en-US" altLang="zh-CN" sz="1800">
                          <a:sym typeface="+mn-ea"/>
                        </a:rPr>
                        <a:t>9</a:t>
                      </a:r>
                      <a:r>
                        <a:rPr lang="zh-CN" altLang="en-US" sz="1800">
                          <a:sym typeface="+mn-ea"/>
                        </a:rPr>
                        <a:t>组</a:t>
                      </a:r>
                      <a:endParaRPr lang="zh-CN" altLang="en-US"/>
                    </a:p>
                  </a:txBody>
                  <a:tcPr/>
                </a:tc>
                <a:tc>
                  <a:txBody>
                    <a:bodyPr/>
                    <a:p>
                      <a:pPr>
                        <a:buNone/>
                      </a:pPr>
                      <a:r>
                        <a:rPr lang="en-US" altLang="zh-CN" sz="1800">
                          <a:sym typeface="+mn-ea"/>
                        </a:rPr>
                        <a:t>10</a:t>
                      </a:r>
                      <a:r>
                        <a:rPr lang="zh-CN" altLang="en-US" sz="1800">
                          <a:sym typeface="+mn-ea"/>
                        </a:rPr>
                        <a:t>组</a:t>
                      </a:r>
                      <a:endParaRPr lang="zh-CN" altLang="en-US"/>
                    </a:p>
                  </a:txBody>
                  <a:tcPr/>
                </a:tc>
              </a:tr>
              <a:tr h="381000">
                <a:tc>
                  <a:txBody>
                    <a:bodyPr/>
                    <a:p>
                      <a:pPr>
                        <a:buNone/>
                      </a:pPr>
                      <a:r>
                        <a:rPr lang="zh-CN" altLang="en-US"/>
                        <a:t>组长</a:t>
                      </a:r>
                      <a:endParaRPr lang="zh-CN" altLang="en-US"/>
                    </a:p>
                  </a:txBody>
                  <a:tcPr/>
                </a:tc>
                <a:tc>
                  <a:txBody>
                    <a:bodyPr/>
                    <a:p>
                      <a:pPr>
                        <a:buNone/>
                      </a:pPr>
                      <a:r>
                        <a:rPr lang="zh-CN" altLang="en-US" sz="1800">
                          <a:sym typeface="+mn-ea"/>
                        </a:rPr>
                        <a:t>组长</a:t>
                      </a:r>
                      <a:endParaRPr lang="zh-CN" altLang="en-US"/>
                    </a:p>
                  </a:txBody>
                  <a:tcPr/>
                </a:tc>
                <a:tc>
                  <a:txBody>
                    <a:bodyPr/>
                    <a:p>
                      <a:pPr>
                        <a:buNone/>
                      </a:pPr>
                      <a:r>
                        <a:rPr lang="zh-CN" altLang="en-US" sz="1800">
                          <a:sym typeface="+mn-ea"/>
                        </a:rPr>
                        <a:t>组长</a:t>
                      </a:r>
                      <a:endParaRPr lang="zh-CN" altLang="en-US"/>
                    </a:p>
                  </a:txBody>
                  <a:tcPr/>
                </a:tc>
                <a:tc>
                  <a:txBody>
                    <a:bodyPr/>
                    <a:p>
                      <a:pPr>
                        <a:buNone/>
                      </a:pPr>
                      <a:r>
                        <a:rPr lang="zh-CN" altLang="en-US" sz="1800">
                          <a:sym typeface="+mn-ea"/>
                        </a:rPr>
                        <a:t>组长</a:t>
                      </a:r>
                      <a:endParaRPr lang="zh-CN" altLang="en-US"/>
                    </a:p>
                  </a:txBody>
                  <a:tcPr/>
                </a:tc>
                <a:tc>
                  <a:txBody>
                    <a:bodyPr/>
                    <a:p>
                      <a:pPr>
                        <a:buNone/>
                      </a:pPr>
                      <a:r>
                        <a:rPr lang="zh-CN" altLang="en-US" sz="1800">
                          <a:sym typeface="+mn-ea"/>
                        </a:rPr>
                        <a:t>组长</a:t>
                      </a:r>
                      <a:endParaRPr lang="zh-CN" altLang="en-US"/>
                    </a:p>
                  </a:txBody>
                  <a:tcPr/>
                </a:tc>
                <a:tc>
                  <a:txBody>
                    <a:bodyPr/>
                    <a:p>
                      <a:pPr>
                        <a:buNone/>
                      </a:pPr>
                      <a:r>
                        <a:rPr lang="zh-CN" altLang="en-US" sz="1800">
                          <a:sym typeface="+mn-ea"/>
                        </a:rPr>
                        <a:t>组长</a:t>
                      </a:r>
                      <a:endParaRPr lang="zh-CN" altLang="en-US"/>
                    </a:p>
                  </a:txBody>
                  <a:tcPr/>
                </a:tc>
                <a:tc>
                  <a:txBody>
                    <a:bodyPr/>
                    <a:p>
                      <a:pPr>
                        <a:buNone/>
                      </a:pPr>
                      <a:r>
                        <a:rPr lang="zh-CN" altLang="en-US" sz="1800">
                          <a:sym typeface="+mn-ea"/>
                        </a:rPr>
                        <a:t>组长</a:t>
                      </a:r>
                      <a:endParaRPr lang="zh-CN" altLang="en-US"/>
                    </a:p>
                  </a:txBody>
                  <a:tcPr/>
                </a:tc>
                <a:tc>
                  <a:txBody>
                    <a:bodyPr/>
                    <a:p>
                      <a:pPr>
                        <a:buNone/>
                      </a:pPr>
                      <a:r>
                        <a:rPr lang="zh-CN" altLang="en-US" sz="1800">
                          <a:sym typeface="+mn-ea"/>
                        </a:rPr>
                        <a:t>组长</a:t>
                      </a:r>
                      <a:endParaRPr lang="zh-CN" altLang="en-US"/>
                    </a:p>
                  </a:txBody>
                  <a:tcPr/>
                </a:tc>
                <a:tc>
                  <a:txBody>
                    <a:bodyPr/>
                    <a:p>
                      <a:pPr>
                        <a:buNone/>
                      </a:pPr>
                      <a:r>
                        <a:rPr lang="zh-CN" altLang="en-US" sz="1800">
                          <a:sym typeface="+mn-ea"/>
                        </a:rPr>
                        <a:t>组长</a:t>
                      </a:r>
                      <a:endParaRPr lang="zh-CN" altLang="en-US"/>
                    </a:p>
                  </a:txBody>
                  <a:tcPr/>
                </a:tc>
                <a:tc>
                  <a:txBody>
                    <a:bodyPr/>
                    <a:p>
                      <a:pPr>
                        <a:buNone/>
                      </a:pPr>
                      <a:r>
                        <a:rPr lang="zh-CN" altLang="en-US" sz="1800">
                          <a:sym typeface="+mn-ea"/>
                        </a:rPr>
                        <a:t>组长</a:t>
                      </a:r>
                      <a:endParaRPr lang="zh-CN" altLang="en-US"/>
                    </a:p>
                  </a:txBody>
                  <a:tcPr/>
                </a:tc>
              </a:tr>
              <a:tr h="381000">
                <a:tc>
                  <a:txBody>
                    <a:bodyPr/>
                    <a:p>
                      <a:pPr>
                        <a:buNone/>
                      </a:pPr>
                      <a:r>
                        <a:rPr lang="zh-CN" altLang="en-US"/>
                        <a:t>模块</a:t>
                      </a:r>
                      <a:r>
                        <a:rPr lang="en-US" altLang="zh-CN"/>
                        <a:t>2</a:t>
                      </a:r>
                      <a:endParaRPr lang="en-US" altLang="zh-CN"/>
                    </a:p>
                  </a:txBody>
                  <a:tcPr/>
                </a:tc>
                <a:tc>
                  <a:txBody>
                    <a:bodyPr/>
                    <a:p>
                      <a:pPr>
                        <a:buNone/>
                      </a:pPr>
                      <a:r>
                        <a:rPr lang="zh-CN" altLang="en-US" sz="1800">
                          <a:solidFill>
                            <a:srgbClr val="FF0000"/>
                          </a:solidFill>
                          <a:sym typeface="+mn-ea"/>
                        </a:rPr>
                        <a:t>模块</a:t>
                      </a:r>
                      <a:r>
                        <a:rPr lang="en-US" altLang="zh-CN" sz="1800">
                          <a:solidFill>
                            <a:srgbClr val="FF0000"/>
                          </a:solidFill>
                          <a:sym typeface="+mn-ea"/>
                        </a:rPr>
                        <a:t>2</a:t>
                      </a:r>
                      <a:endParaRPr lang="en-US" altLang="zh-CN" sz="1800">
                        <a:solidFill>
                          <a:srgbClr val="FF0000"/>
                        </a:solidFill>
                        <a:sym typeface="+mn-ea"/>
                      </a:endParaRPr>
                    </a:p>
                  </a:txBody>
                  <a:tcPr/>
                </a:tc>
                <a:tc>
                  <a:txBody>
                    <a:bodyPr/>
                    <a:p>
                      <a:pPr>
                        <a:buNone/>
                      </a:pPr>
                      <a:r>
                        <a:rPr lang="zh-CN" altLang="en-US" sz="1800">
                          <a:solidFill>
                            <a:srgbClr val="FF0000"/>
                          </a:solidFill>
                          <a:sym typeface="+mn-ea"/>
                        </a:rPr>
                        <a:t>模块</a:t>
                      </a:r>
                      <a:r>
                        <a:rPr lang="en-US" altLang="zh-CN" sz="1800">
                          <a:solidFill>
                            <a:srgbClr val="FF0000"/>
                          </a:solidFill>
                          <a:sym typeface="+mn-ea"/>
                        </a:rPr>
                        <a:t>2</a:t>
                      </a:r>
                      <a:endParaRPr lang="en-US" altLang="zh-CN" sz="1800">
                        <a:solidFill>
                          <a:srgbClr val="FF0000"/>
                        </a:solidFill>
                        <a:sym typeface="+mn-ea"/>
                      </a:endParaRPr>
                    </a:p>
                  </a:txBody>
                  <a:tcPr/>
                </a:tc>
                <a:tc>
                  <a:txBody>
                    <a:bodyPr/>
                    <a:p>
                      <a:pPr>
                        <a:buNone/>
                      </a:pPr>
                      <a:r>
                        <a:rPr lang="zh-CN" altLang="en-US" sz="1800">
                          <a:solidFill>
                            <a:srgbClr val="FF0000"/>
                          </a:solidFill>
                          <a:sym typeface="+mn-ea"/>
                        </a:rPr>
                        <a:t>模块</a:t>
                      </a:r>
                      <a:r>
                        <a:rPr lang="en-US" altLang="zh-CN" sz="1800">
                          <a:solidFill>
                            <a:srgbClr val="FF0000"/>
                          </a:solidFill>
                          <a:sym typeface="+mn-ea"/>
                        </a:rPr>
                        <a:t>2</a:t>
                      </a:r>
                      <a:endParaRPr lang="en-US" altLang="zh-CN" sz="1800">
                        <a:solidFill>
                          <a:srgbClr val="FF0000"/>
                        </a:solidFill>
                        <a:sym typeface="+mn-ea"/>
                      </a:endParaRPr>
                    </a:p>
                  </a:txBody>
                  <a:tcPr/>
                </a:tc>
                <a:tc>
                  <a:txBody>
                    <a:bodyPr/>
                    <a:p>
                      <a:pPr>
                        <a:buNone/>
                      </a:pPr>
                      <a:r>
                        <a:rPr lang="zh-CN" altLang="en-US" sz="1800">
                          <a:solidFill>
                            <a:srgbClr val="FF0000"/>
                          </a:solidFill>
                          <a:sym typeface="+mn-ea"/>
                        </a:rPr>
                        <a:t>模块</a:t>
                      </a:r>
                      <a:r>
                        <a:rPr lang="en-US" altLang="zh-CN" sz="1800">
                          <a:solidFill>
                            <a:srgbClr val="FF0000"/>
                          </a:solidFill>
                          <a:sym typeface="+mn-ea"/>
                        </a:rPr>
                        <a:t>2</a:t>
                      </a:r>
                      <a:endParaRPr lang="en-US" altLang="zh-CN" sz="1800">
                        <a:solidFill>
                          <a:srgbClr val="FF0000"/>
                        </a:solidFill>
                        <a:sym typeface="+mn-ea"/>
                      </a:endParaRPr>
                    </a:p>
                  </a:txBody>
                  <a:tcPr/>
                </a:tc>
                <a:tc>
                  <a:txBody>
                    <a:bodyPr/>
                    <a:p>
                      <a:pPr>
                        <a:buNone/>
                      </a:pPr>
                      <a:r>
                        <a:rPr lang="zh-CN" altLang="en-US" sz="1800">
                          <a:solidFill>
                            <a:srgbClr val="FF0000"/>
                          </a:solidFill>
                          <a:sym typeface="+mn-ea"/>
                        </a:rPr>
                        <a:t>模块</a:t>
                      </a:r>
                      <a:r>
                        <a:rPr lang="en-US" altLang="zh-CN" sz="1800">
                          <a:solidFill>
                            <a:srgbClr val="FF0000"/>
                          </a:solidFill>
                          <a:sym typeface="+mn-ea"/>
                        </a:rPr>
                        <a:t>2</a:t>
                      </a:r>
                      <a:endParaRPr lang="en-US" altLang="zh-CN" sz="1800">
                        <a:solidFill>
                          <a:srgbClr val="FF0000"/>
                        </a:solidFill>
                        <a:sym typeface="+mn-ea"/>
                      </a:endParaRPr>
                    </a:p>
                  </a:txBody>
                  <a:tcPr/>
                </a:tc>
                <a:tc>
                  <a:txBody>
                    <a:bodyPr/>
                    <a:p>
                      <a:pPr>
                        <a:buNone/>
                      </a:pPr>
                      <a:r>
                        <a:rPr lang="zh-CN" altLang="en-US" sz="1800">
                          <a:solidFill>
                            <a:srgbClr val="FF0000"/>
                          </a:solidFill>
                          <a:sym typeface="+mn-ea"/>
                        </a:rPr>
                        <a:t>模块</a:t>
                      </a:r>
                      <a:r>
                        <a:rPr lang="en-US" altLang="zh-CN" sz="1800">
                          <a:solidFill>
                            <a:srgbClr val="FF0000"/>
                          </a:solidFill>
                          <a:sym typeface="+mn-ea"/>
                        </a:rPr>
                        <a:t>2</a:t>
                      </a:r>
                      <a:endParaRPr lang="en-US" altLang="zh-CN" sz="1800">
                        <a:solidFill>
                          <a:srgbClr val="FF0000"/>
                        </a:solidFill>
                        <a:sym typeface="+mn-ea"/>
                      </a:endParaRPr>
                    </a:p>
                  </a:txBody>
                  <a:tcPr/>
                </a:tc>
                <a:tc>
                  <a:txBody>
                    <a:bodyPr/>
                    <a:p>
                      <a:pPr>
                        <a:buNone/>
                      </a:pPr>
                      <a:r>
                        <a:rPr lang="zh-CN" altLang="en-US" sz="1800">
                          <a:solidFill>
                            <a:srgbClr val="FF0000"/>
                          </a:solidFill>
                          <a:sym typeface="+mn-ea"/>
                        </a:rPr>
                        <a:t>模块</a:t>
                      </a:r>
                      <a:r>
                        <a:rPr lang="en-US" altLang="zh-CN" sz="1800">
                          <a:solidFill>
                            <a:srgbClr val="FF0000"/>
                          </a:solidFill>
                          <a:sym typeface="+mn-ea"/>
                        </a:rPr>
                        <a:t>2</a:t>
                      </a:r>
                      <a:endParaRPr lang="en-US" altLang="zh-CN" sz="1800">
                        <a:solidFill>
                          <a:srgbClr val="FF0000"/>
                        </a:solidFill>
                        <a:sym typeface="+mn-ea"/>
                      </a:endParaRPr>
                    </a:p>
                  </a:txBody>
                  <a:tcPr/>
                </a:tc>
                <a:tc>
                  <a:txBody>
                    <a:bodyPr/>
                    <a:p>
                      <a:pPr>
                        <a:buNone/>
                      </a:pPr>
                      <a:r>
                        <a:rPr lang="zh-CN" altLang="en-US" sz="1800">
                          <a:solidFill>
                            <a:srgbClr val="FF0000"/>
                          </a:solidFill>
                          <a:sym typeface="+mn-ea"/>
                        </a:rPr>
                        <a:t>模块</a:t>
                      </a:r>
                      <a:r>
                        <a:rPr lang="en-US" altLang="zh-CN" sz="1800">
                          <a:solidFill>
                            <a:srgbClr val="FF0000"/>
                          </a:solidFill>
                          <a:sym typeface="+mn-ea"/>
                        </a:rPr>
                        <a:t>2</a:t>
                      </a:r>
                      <a:endParaRPr lang="en-US" altLang="zh-CN" sz="1800">
                        <a:solidFill>
                          <a:srgbClr val="FF0000"/>
                        </a:solidFill>
                        <a:sym typeface="+mn-ea"/>
                      </a:endParaRPr>
                    </a:p>
                  </a:txBody>
                  <a:tcPr/>
                </a:tc>
                <a:tc>
                  <a:txBody>
                    <a:bodyPr/>
                    <a:p>
                      <a:pPr>
                        <a:buNone/>
                      </a:pPr>
                      <a:r>
                        <a:rPr lang="zh-CN" altLang="en-US" sz="1800">
                          <a:solidFill>
                            <a:srgbClr val="FF0000"/>
                          </a:solidFill>
                          <a:sym typeface="+mn-ea"/>
                        </a:rPr>
                        <a:t>模块</a:t>
                      </a:r>
                      <a:r>
                        <a:rPr lang="en-US" altLang="zh-CN" sz="1800">
                          <a:solidFill>
                            <a:srgbClr val="FF0000"/>
                          </a:solidFill>
                          <a:sym typeface="+mn-ea"/>
                        </a:rPr>
                        <a:t>2</a:t>
                      </a:r>
                      <a:endParaRPr lang="en-US" altLang="zh-CN" sz="1800">
                        <a:solidFill>
                          <a:srgbClr val="FF0000"/>
                        </a:solidFill>
                        <a:sym typeface="+mn-ea"/>
                      </a:endParaRPr>
                    </a:p>
                  </a:txBody>
                  <a:tcPr/>
                </a:tc>
              </a:tr>
              <a:tr h="381000">
                <a:tc>
                  <a:txBody>
                    <a:bodyPr/>
                    <a:p>
                      <a:pPr>
                        <a:buNone/>
                      </a:pPr>
                      <a:r>
                        <a:rPr lang="zh-CN" altLang="en-US" sz="1800">
                          <a:sym typeface="+mn-ea"/>
                        </a:rPr>
                        <a:t>模块</a:t>
                      </a:r>
                      <a:r>
                        <a:rPr lang="en-US" altLang="zh-CN" sz="1800">
                          <a:sym typeface="+mn-ea"/>
                        </a:rPr>
                        <a:t>3</a:t>
                      </a: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r h="381000">
                <a:tc>
                  <a:txBody>
                    <a:bodyPr/>
                    <a:p>
                      <a:pPr>
                        <a:buNone/>
                      </a:pPr>
                      <a:r>
                        <a:rPr lang="zh-CN" altLang="en-US" sz="1800">
                          <a:sym typeface="+mn-ea"/>
                        </a:rPr>
                        <a:t>模块</a:t>
                      </a:r>
                      <a:r>
                        <a:rPr lang="en-US" altLang="zh-CN" sz="1800">
                          <a:sym typeface="+mn-ea"/>
                        </a:rPr>
                        <a:t>4</a:t>
                      </a: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r h="381000">
                <a:tc>
                  <a:txBody>
                    <a:bodyPr/>
                    <a:p>
                      <a:pPr>
                        <a:buNone/>
                      </a:pPr>
                      <a:r>
                        <a:rPr lang="zh-CN" altLang="en-US" sz="1800">
                          <a:sym typeface="+mn-ea"/>
                        </a:rPr>
                        <a:t>模块</a:t>
                      </a:r>
                      <a:r>
                        <a:rPr lang="en-US" altLang="zh-CN" sz="1800">
                          <a:sym typeface="+mn-ea"/>
                        </a:rPr>
                        <a:t>5</a:t>
                      </a: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r h="381000">
                <a:tc>
                  <a:txBody>
                    <a:bodyPr/>
                    <a:p>
                      <a:pPr>
                        <a:buNone/>
                      </a:pPr>
                      <a:r>
                        <a:rPr lang="zh-CN" altLang="en-US" sz="1800">
                          <a:sym typeface="+mn-ea"/>
                        </a:rPr>
                        <a:t>模块</a:t>
                      </a:r>
                      <a:r>
                        <a:rPr lang="en-US" altLang="zh-CN" sz="1800">
                          <a:sym typeface="+mn-ea"/>
                        </a:rPr>
                        <a:t>6</a:t>
                      </a: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bl>
          </a:graphicData>
        </a:graphic>
      </p:graphicFrame>
      <p:sp>
        <p:nvSpPr>
          <p:cNvPr id="5" name="矩形 4"/>
          <p:cNvSpPr/>
          <p:nvPr/>
        </p:nvSpPr>
        <p:spPr>
          <a:xfrm>
            <a:off x="861695" y="2474595"/>
            <a:ext cx="740410" cy="3448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班长</a:t>
            </a:r>
            <a:endParaRPr lang="en-US" altLang="zh-CN"/>
          </a:p>
        </p:txBody>
      </p:sp>
      <p:sp>
        <p:nvSpPr>
          <p:cNvPr id="6" name="矩形 5"/>
          <p:cNvSpPr/>
          <p:nvPr>
            <p:custDataLst>
              <p:tags r:id="rId2"/>
            </p:custDataLst>
          </p:nvPr>
        </p:nvSpPr>
        <p:spPr>
          <a:xfrm>
            <a:off x="10583545" y="2474595"/>
            <a:ext cx="740410" cy="3448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班长</a:t>
            </a:r>
            <a:endParaRPr lang="en-US" altLang="zh-CN"/>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在线学习</a:t>
            </a:r>
            <a:r>
              <a:rPr lang="zh-CN" altLang="en-US"/>
              <a:t>系统</a:t>
            </a:r>
            <a:endParaRPr lang="zh-CN" altLang="en-US"/>
          </a:p>
        </p:txBody>
      </p:sp>
      <p:graphicFrame>
        <p:nvGraphicFramePr>
          <p:cNvPr id="4" name="表格 3"/>
          <p:cNvGraphicFramePr/>
          <p:nvPr>
            <p:custDataLst>
              <p:tags r:id="rId1"/>
            </p:custDataLst>
          </p:nvPr>
        </p:nvGraphicFramePr>
        <p:xfrm>
          <a:off x="1828800" y="2095500"/>
          <a:ext cx="8533765" cy="2667000"/>
        </p:xfrm>
        <a:graphic>
          <a:graphicData uri="http://schemas.openxmlformats.org/drawingml/2006/table">
            <a:tbl>
              <a:tblPr firstRow="1" bandRow="1">
                <a:tableStyleId>{5C22544A-7EE6-4342-B048-85BDC9FD1C3A}</a:tableStyleId>
              </a:tblPr>
              <a:tblGrid>
                <a:gridCol w="1261745"/>
                <a:gridCol w="2560320"/>
                <a:gridCol w="4710430"/>
              </a:tblGrid>
              <a:tr h="381000">
                <a:tc>
                  <a:txBody>
                    <a:bodyPr/>
                    <a:p>
                      <a:pPr>
                        <a:buNone/>
                      </a:pPr>
                      <a:r>
                        <a:rPr lang="zh-CN" altLang="en-US"/>
                        <a:t>编号</a:t>
                      </a:r>
                      <a:endParaRPr lang="zh-CN" altLang="en-US"/>
                    </a:p>
                  </a:txBody>
                  <a:tcPr/>
                </a:tc>
                <a:tc>
                  <a:txBody>
                    <a:bodyPr/>
                    <a:p>
                      <a:pPr algn="ctr">
                        <a:buNone/>
                      </a:pPr>
                      <a:r>
                        <a:rPr lang="zh-CN" altLang="en-US"/>
                        <a:t>名称</a:t>
                      </a:r>
                      <a:endParaRPr lang="zh-CN" altLang="en-US"/>
                    </a:p>
                  </a:txBody>
                  <a:tcPr/>
                </a:tc>
                <a:tc>
                  <a:txBody>
                    <a:bodyPr/>
                    <a:p>
                      <a:pPr algn="ctr">
                        <a:buNone/>
                      </a:pPr>
                      <a:r>
                        <a:rPr lang="zh-CN" altLang="en-US"/>
                        <a:t>描述</a:t>
                      </a:r>
                      <a:endParaRPr lang="zh-CN" altLang="en-US"/>
                    </a:p>
                  </a:txBody>
                  <a:tcPr/>
                </a:tc>
              </a:tr>
              <a:tr h="381000">
                <a:tc>
                  <a:txBody>
                    <a:bodyPr/>
                    <a:p>
                      <a:pPr algn="ctr">
                        <a:buNone/>
                      </a:pPr>
                      <a:r>
                        <a:rPr lang="en-US" altLang="zh-CN"/>
                        <a:t>1</a:t>
                      </a:r>
                      <a:endParaRPr lang="en-US" altLang="zh-CN"/>
                    </a:p>
                  </a:txBody>
                  <a:tcPr/>
                </a:tc>
                <a:tc>
                  <a:txBody>
                    <a:bodyPr/>
                    <a:p>
                      <a:pPr algn="ctr">
                        <a:buNone/>
                      </a:pPr>
                      <a:r>
                        <a:rPr lang="zh-CN" altLang="en-US"/>
                        <a:t>登录</a:t>
                      </a:r>
                      <a:r>
                        <a:rPr lang="zh-CN" altLang="en-US"/>
                        <a:t>场景</a:t>
                      </a:r>
                      <a:endParaRPr lang="zh-CN" altLang="en-US"/>
                    </a:p>
                  </a:txBody>
                  <a:tcPr/>
                </a:tc>
                <a:tc>
                  <a:txBody>
                    <a:bodyPr/>
                    <a:p>
                      <a:pPr>
                        <a:buNone/>
                      </a:pPr>
                      <a:endParaRPr lang="zh-CN" altLang="en-US"/>
                    </a:p>
                  </a:txBody>
                  <a:tcPr/>
                </a:tc>
              </a:tr>
              <a:tr h="381000">
                <a:tc>
                  <a:txBody>
                    <a:bodyPr/>
                    <a:p>
                      <a:pPr algn="ctr">
                        <a:buNone/>
                      </a:pPr>
                      <a:r>
                        <a:rPr lang="en-US" altLang="zh-CN"/>
                        <a:t>2</a:t>
                      </a:r>
                      <a:endParaRPr lang="en-US" altLang="zh-CN"/>
                    </a:p>
                  </a:txBody>
                  <a:tcPr/>
                </a:tc>
                <a:tc>
                  <a:txBody>
                    <a:bodyPr/>
                    <a:p>
                      <a:pPr algn="ctr">
                        <a:buNone/>
                      </a:pPr>
                      <a:r>
                        <a:rPr lang="zh-CN" altLang="en-US"/>
                        <a:t>课程管理</a:t>
                      </a:r>
                      <a:r>
                        <a:rPr lang="zh-CN" altLang="en-US"/>
                        <a:t>场景</a:t>
                      </a:r>
                      <a:endParaRPr lang="zh-CN" altLang="en-US"/>
                    </a:p>
                  </a:txBody>
                  <a:tcPr/>
                </a:tc>
                <a:tc>
                  <a:txBody>
                    <a:bodyPr/>
                    <a:p>
                      <a:pPr>
                        <a:buNone/>
                      </a:pPr>
                      <a:endParaRPr lang="zh-CN" altLang="en-US"/>
                    </a:p>
                  </a:txBody>
                  <a:tcPr/>
                </a:tc>
              </a:tr>
              <a:tr h="381000">
                <a:tc>
                  <a:txBody>
                    <a:bodyPr/>
                    <a:p>
                      <a:pPr algn="ctr">
                        <a:buNone/>
                      </a:pPr>
                      <a:r>
                        <a:rPr lang="en-US" altLang="zh-CN"/>
                        <a:t>3</a:t>
                      </a:r>
                      <a:endParaRPr lang="en-US" altLang="zh-CN"/>
                    </a:p>
                  </a:txBody>
                  <a:tcPr/>
                </a:tc>
                <a:tc>
                  <a:txBody>
                    <a:bodyPr/>
                    <a:p>
                      <a:pPr algn="ctr">
                        <a:buNone/>
                      </a:pPr>
                      <a:r>
                        <a:rPr lang="zh-CN" altLang="en-US"/>
                        <a:t>考勤</a:t>
                      </a:r>
                      <a:r>
                        <a:rPr lang="zh-CN" altLang="en-US"/>
                        <a:t>管理</a:t>
                      </a:r>
                      <a:endParaRPr lang="zh-CN" altLang="en-US"/>
                    </a:p>
                  </a:txBody>
                  <a:tcPr/>
                </a:tc>
                <a:tc>
                  <a:txBody>
                    <a:bodyPr/>
                    <a:p>
                      <a:pPr>
                        <a:buNone/>
                      </a:pPr>
                      <a:endParaRPr lang="zh-CN" altLang="en-US"/>
                    </a:p>
                  </a:txBody>
                  <a:tcPr/>
                </a:tc>
              </a:tr>
              <a:tr h="381000">
                <a:tc>
                  <a:txBody>
                    <a:bodyPr/>
                    <a:p>
                      <a:pPr algn="ctr">
                        <a:buNone/>
                      </a:pPr>
                      <a:r>
                        <a:rPr lang="en-US" altLang="zh-CN"/>
                        <a:t>4</a:t>
                      </a:r>
                      <a:endParaRPr lang="en-US" altLang="zh-CN"/>
                    </a:p>
                  </a:txBody>
                  <a:tcPr/>
                </a:tc>
                <a:tc>
                  <a:txBody>
                    <a:bodyPr/>
                    <a:p>
                      <a:pPr algn="ctr">
                        <a:buNone/>
                      </a:pPr>
                      <a:r>
                        <a:rPr lang="zh-CN" altLang="en-US"/>
                        <a:t>作业</a:t>
                      </a:r>
                      <a:r>
                        <a:rPr lang="zh-CN" altLang="en-US"/>
                        <a:t>管理</a:t>
                      </a:r>
                      <a:endParaRPr lang="zh-CN" altLang="en-US"/>
                    </a:p>
                  </a:txBody>
                  <a:tcPr/>
                </a:tc>
                <a:tc>
                  <a:txBody>
                    <a:bodyPr/>
                    <a:p>
                      <a:pPr>
                        <a:buNone/>
                      </a:pPr>
                      <a:endParaRPr lang="zh-CN" altLang="en-US"/>
                    </a:p>
                  </a:txBody>
                  <a:tcPr/>
                </a:tc>
              </a:tr>
              <a:tr h="381000">
                <a:tc>
                  <a:txBody>
                    <a:bodyPr/>
                    <a:p>
                      <a:pPr algn="ctr">
                        <a:buNone/>
                      </a:pPr>
                      <a:r>
                        <a:rPr lang="en-US" altLang="zh-CN"/>
                        <a:t>5</a:t>
                      </a:r>
                      <a:endParaRPr lang="en-US" altLang="zh-CN"/>
                    </a:p>
                  </a:txBody>
                  <a:tcPr/>
                </a:tc>
                <a:tc>
                  <a:txBody>
                    <a:bodyPr/>
                    <a:p>
                      <a:pPr algn="ctr">
                        <a:buNone/>
                      </a:pPr>
                      <a:r>
                        <a:rPr lang="zh-CN" altLang="en-US"/>
                        <a:t>课堂演示</a:t>
                      </a:r>
                      <a:r>
                        <a:rPr lang="zh-CN" altLang="en-US"/>
                        <a:t>场景</a:t>
                      </a:r>
                      <a:endParaRPr lang="zh-CN" altLang="en-US"/>
                    </a:p>
                  </a:txBody>
                  <a:tcPr/>
                </a:tc>
                <a:tc>
                  <a:txBody>
                    <a:bodyPr/>
                    <a:p>
                      <a:pPr>
                        <a:buNone/>
                      </a:pPr>
                      <a:endParaRPr lang="zh-CN" altLang="en-US"/>
                    </a:p>
                  </a:txBody>
                  <a:tcPr/>
                </a:tc>
              </a:tr>
              <a:tr h="381000">
                <a:tc>
                  <a:txBody>
                    <a:bodyPr/>
                    <a:p>
                      <a:pPr algn="ctr">
                        <a:buNone/>
                      </a:pPr>
                      <a:r>
                        <a:rPr lang="en-US" altLang="zh-CN"/>
                        <a:t>6</a:t>
                      </a:r>
                      <a:endParaRPr lang="en-US" altLang="zh-CN"/>
                    </a:p>
                  </a:txBody>
                  <a:tcPr/>
                </a:tc>
                <a:tc>
                  <a:txBody>
                    <a:bodyPr/>
                    <a:p>
                      <a:pPr algn="ctr">
                        <a:buNone/>
                      </a:pPr>
                      <a:r>
                        <a:rPr lang="zh-CN" altLang="en-US"/>
                        <a:t>在线解答</a:t>
                      </a:r>
                      <a:r>
                        <a:rPr lang="zh-CN" altLang="en-US"/>
                        <a:t>场景</a:t>
                      </a:r>
                      <a:endParaRPr lang="zh-CN" altLang="en-US"/>
                    </a:p>
                  </a:txBody>
                  <a:tcPr/>
                </a:tc>
                <a:tc>
                  <a:txBody>
                    <a:bodyPr/>
                    <a:p>
                      <a:pPr>
                        <a:buNone/>
                      </a:pPr>
                      <a:endParaRPr lang="zh-CN" altLang="en-US"/>
                    </a:p>
                  </a:txBody>
                  <a:tcPr/>
                </a:tc>
              </a:tr>
            </a:tbl>
          </a:graphicData>
        </a:graphic>
      </p:graphicFrame>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在线学习系统</a:t>
            </a:r>
            <a:r>
              <a:rPr lang="zh-CN" altLang="en-US"/>
              <a:t>体系架构</a:t>
            </a:r>
            <a:endParaRPr lang="zh-CN" altLang="en-US"/>
          </a:p>
        </p:txBody>
      </p:sp>
      <p:graphicFrame>
        <p:nvGraphicFramePr>
          <p:cNvPr id="3" name="表格 2"/>
          <p:cNvGraphicFramePr/>
          <p:nvPr>
            <p:custDataLst>
              <p:tags r:id="rId1"/>
            </p:custDataLst>
          </p:nvPr>
        </p:nvGraphicFramePr>
        <p:xfrm>
          <a:off x="1362075" y="2281555"/>
          <a:ext cx="2548890" cy="1905000"/>
        </p:xfrm>
        <a:graphic>
          <a:graphicData uri="http://schemas.openxmlformats.org/drawingml/2006/table">
            <a:tbl>
              <a:tblPr firstRow="1" bandRow="1">
                <a:tableStyleId>{5C22544A-7EE6-4342-B048-85BDC9FD1C3A}</a:tableStyleId>
              </a:tblPr>
              <a:tblGrid>
                <a:gridCol w="1254125"/>
                <a:gridCol w="1294765"/>
              </a:tblGrid>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bl>
          </a:graphicData>
        </a:graphic>
      </p:graphicFrame>
      <p:graphicFrame>
        <p:nvGraphicFramePr>
          <p:cNvPr id="4" name="表格 3"/>
          <p:cNvGraphicFramePr/>
          <p:nvPr>
            <p:custDataLst>
              <p:tags r:id="rId2"/>
            </p:custDataLst>
          </p:nvPr>
        </p:nvGraphicFramePr>
        <p:xfrm>
          <a:off x="4227195" y="2281555"/>
          <a:ext cx="2548890" cy="1905000"/>
        </p:xfrm>
        <a:graphic>
          <a:graphicData uri="http://schemas.openxmlformats.org/drawingml/2006/table">
            <a:tbl>
              <a:tblPr firstRow="1" bandRow="1">
                <a:tableStyleId>{5C22544A-7EE6-4342-B048-85BDC9FD1C3A}</a:tableStyleId>
              </a:tblPr>
              <a:tblGrid>
                <a:gridCol w="1254125"/>
                <a:gridCol w="1294765"/>
              </a:tblGrid>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bl>
          </a:graphicData>
        </a:graphic>
      </p:graphicFrame>
      <p:graphicFrame>
        <p:nvGraphicFramePr>
          <p:cNvPr id="5" name="表格 4"/>
          <p:cNvGraphicFramePr/>
          <p:nvPr>
            <p:custDataLst>
              <p:tags r:id="rId3"/>
            </p:custDataLst>
          </p:nvPr>
        </p:nvGraphicFramePr>
        <p:xfrm>
          <a:off x="7184390" y="2281555"/>
          <a:ext cx="2548890" cy="1905000"/>
        </p:xfrm>
        <a:graphic>
          <a:graphicData uri="http://schemas.openxmlformats.org/drawingml/2006/table">
            <a:tbl>
              <a:tblPr firstRow="1" bandRow="1">
                <a:tableStyleId>{5C22544A-7EE6-4342-B048-85BDC9FD1C3A}</a:tableStyleId>
              </a:tblPr>
              <a:tblGrid>
                <a:gridCol w="1254125"/>
                <a:gridCol w="1294765"/>
              </a:tblGrid>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r>
            </a:tbl>
          </a:graphicData>
        </a:graphic>
      </p:graphicFrame>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教学</a:t>
            </a:r>
            <a:r>
              <a:rPr lang="zh-CN" altLang="en-US"/>
              <a:t>评价</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3820795" y="2422525"/>
            <a:ext cx="3901440" cy="3878580"/>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注册</a:t>
            </a:r>
            <a:r>
              <a:rPr lang="en-US" altLang="zh-CN"/>
              <a:t>gitee</a:t>
            </a:r>
            <a:endParaRPr lang="en-US" altLang="zh-CN"/>
          </a:p>
        </p:txBody>
      </p:sp>
      <p:pic>
        <p:nvPicPr>
          <p:cNvPr id="3" name="图片 2"/>
          <p:cNvPicPr>
            <a:picLocks noChangeAspect="1"/>
          </p:cNvPicPr>
          <p:nvPr>
            <p:custDataLst>
              <p:tags r:id="rId1"/>
            </p:custDataLst>
          </p:nvPr>
        </p:nvPicPr>
        <p:blipFill>
          <a:blip r:embed="rId2"/>
          <a:stretch>
            <a:fillRect/>
          </a:stretch>
        </p:blipFill>
        <p:spPr>
          <a:xfrm>
            <a:off x="1494155" y="1577340"/>
            <a:ext cx="9021445" cy="5094605"/>
          </a:xfrm>
          <a:prstGeom prst="rect">
            <a:avLst/>
          </a:prstGeom>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en-US" altLang="zh-CN"/>
              <a:t>vuejs</a:t>
            </a:r>
            <a:endParaRPr lang="en-US" altLang="zh-CN"/>
          </a:p>
        </p:txBody>
      </p:sp>
      <p:pic>
        <p:nvPicPr>
          <p:cNvPr id="4" name="图片 3"/>
          <p:cNvPicPr>
            <a:picLocks noChangeAspect="1"/>
          </p:cNvPicPr>
          <p:nvPr>
            <p:custDataLst>
              <p:tags r:id="rId1"/>
            </p:custDataLst>
          </p:nvPr>
        </p:nvPicPr>
        <p:blipFill>
          <a:blip r:embed="rId2"/>
          <a:stretch>
            <a:fillRect/>
          </a:stretch>
        </p:blipFill>
        <p:spPr>
          <a:xfrm>
            <a:off x="1518285" y="2032000"/>
            <a:ext cx="8494395" cy="3956685"/>
          </a:xfrm>
          <a:prstGeom prst="rect">
            <a:avLst/>
          </a:prstGeom>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en-US" altLang="zh-CN"/>
              <a:t>HBuilder</a:t>
            </a:r>
            <a:endParaRPr lang="en-US" altLang="zh-CN"/>
          </a:p>
        </p:txBody>
      </p:sp>
      <p:pic>
        <p:nvPicPr>
          <p:cNvPr id="3" name="图片 2"/>
          <p:cNvPicPr>
            <a:picLocks noChangeAspect="1"/>
          </p:cNvPicPr>
          <p:nvPr>
            <p:custDataLst>
              <p:tags r:id="rId1"/>
            </p:custDataLst>
          </p:nvPr>
        </p:nvPicPr>
        <p:blipFill>
          <a:blip r:embed="rId2"/>
          <a:stretch>
            <a:fillRect/>
          </a:stretch>
        </p:blipFill>
        <p:spPr>
          <a:xfrm>
            <a:off x="838200" y="2243455"/>
            <a:ext cx="10071735" cy="3705225"/>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en-US" altLang="zh-CN"/>
              <a:t>Flet</a:t>
            </a:r>
            <a:endParaRPr lang="en-US" altLang="zh-CN"/>
          </a:p>
        </p:txBody>
      </p:sp>
      <p:pic>
        <p:nvPicPr>
          <p:cNvPr id="3" name="图片 2"/>
          <p:cNvPicPr>
            <a:picLocks noChangeAspect="1"/>
          </p:cNvPicPr>
          <p:nvPr>
            <p:custDataLst>
              <p:tags r:id="rId1"/>
            </p:custDataLst>
          </p:nvPr>
        </p:nvPicPr>
        <p:blipFill>
          <a:blip r:embed="rId2"/>
          <a:stretch>
            <a:fillRect/>
          </a:stretch>
        </p:blipFill>
        <p:spPr>
          <a:xfrm>
            <a:off x="1538605" y="1960245"/>
            <a:ext cx="8912860" cy="4589780"/>
          </a:xfrm>
          <a:prstGeom prst="rect">
            <a:avLst/>
          </a:prstGeom>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en-US" altLang="zh-CN"/>
              <a:t>Pyscript</a:t>
            </a:r>
            <a:endParaRPr lang="en-US" altLang="zh-CN"/>
          </a:p>
        </p:txBody>
      </p:sp>
      <p:pic>
        <p:nvPicPr>
          <p:cNvPr id="3" name="图片 2"/>
          <p:cNvPicPr>
            <a:picLocks noChangeAspect="1"/>
          </p:cNvPicPr>
          <p:nvPr>
            <p:custDataLst>
              <p:tags r:id="rId1"/>
            </p:custDataLst>
          </p:nvPr>
        </p:nvPicPr>
        <p:blipFill>
          <a:blip r:embed="rId2"/>
          <a:stretch>
            <a:fillRect/>
          </a:stretch>
        </p:blipFill>
        <p:spPr>
          <a:xfrm>
            <a:off x="2105660" y="2039620"/>
            <a:ext cx="7780655" cy="4514215"/>
          </a:xfrm>
          <a:prstGeom prst="rect">
            <a:avLst/>
          </a:prstGeom>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032760"/>
            <a:ext cx="10515600" cy="1325563"/>
          </a:xfrm>
        </p:spPr>
        <p:txBody>
          <a:bodyPr/>
          <a:p>
            <a:pPr algn="ctr"/>
            <a:r>
              <a:rPr lang="zh-CN" altLang="en-US"/>
              <a:t>谢谢</a:t>
            </a:r>
            <a:r>
              <a:rPr lang="zh-CN" altLang="en-US"/>
              <a:t>观赏</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Python IDLE</a:t>
            </a:r>
            <a:endParaRPr lang="zh-CN" altLang="en-US"/>
          </a:p>
        </p:txBody>
      </p:sp>
      <p:pic>
        <p:nvPicPr>
          <p:cNvPr id="4" name="内容占位符 3"/>
          <p:cNvPicPr>
            <a:picLocks noChangeAspect="1"/>
          </p:cNvPicPr>
          <p:nvPr>
            <p:ph idx="1"/>
            <p:custDataLst>
              <p:tags r:id="rId1"/>
            </p:custDataLst>
          </p:nvPr>
        </p:nvPicPr>
        <p:blipFill>
          <a:blip r:embed="rId2"/>
          <a:stretch>
            <a:fillRect/>
          </a:stretch>
        </p:blipFill>
        <p:spPr>
          <a:xfrm>
            <a:off x="368935" y="1941195"/>
            <a:ext cx="5654040" cy="3270250"/>
          </a:xfrm>
          <a:prstGeom prst="rect">
            <a:avLst/>
          </a:prstGeom>
        </p:spPr>
      </p:pic>
      <p:pic>
        <p:nvPicPr>
          <p:cNvPr id="5" name="图片 4"/>
          <p:cNvPicPr>
            <a:picLocks noChangeAspect="1"/>
          </p:cNvPicPr>
          <p:nvPr>
            <p:custDataLst>
              <p:tags r:id="rId3"/>
            </p:custDataLst>
          </p:nvPr>
        </p:nvPicPr>
        <p:blipFill>
          <a:blip r:embed="rId4"/>
          <a:stretch>
            <a:fillRect/>
          </a:stretch>
        </p:blipFill>
        <p:spPr>
          <a:xfrm>
            <a:off x="6186170" y="1941195"/>
            <a:ext cx="5697220" cy="174942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en-US" altLang="zh-CN"/>
              <a:t>python-hello world</a:t>
            </a:r>
            <a:endParaRPr lang="en-US" altLang="zh-CN"/>
          </a:p>
        </p:txBody>
      </p:sp>
      <p:sp>
        <p:nvSpPr>
          <p:cNvPr id="3" name="内容占位符 2"/>
          <p:cNvSpPr>
            <a:spLocks noGrp="1"/>
          </p:cNvSpPr>
          <p:nvPr>
            <p:ph idx="1"/>
          </p:nvPr>
        </p:nvSpPr>
        <p:spPr/>
        <p:txBody>
          <a:bodyPr/>
          <a:p>
            <a:r>
              <a:rPr lang="zh-CN" altLang="en-US"/>
              <a:t>安装：</a:t>
            </a:r>
            <a:endParaRPr lang="en-US" altLang="zh-CN"/>
          </a:p>
          <a:p>
            <a:r>
              <a:rPr lang="en-US" altLang="zh-CN"/>
              <a:t>1</a:t>
            </a:r>
            <a:r>
              <a:rPr lang="zh-CN" altLang="en-US"/>
              <a:t>、</a:t>
            </a:r>
            <a:r>
              <a:rPr lang="en-US" altLang="zh-CN"/>
              <a:t>www.python.org</a:t>
            </a:r>
            <a:r>
              <a:rPr lang="zh-CN" altLang="en-US"/>
              <a:t>下载</a:t>
            </a:r>
            <a:r>
              <a:rPr lang="en-US" altLang="zh-CN"/>
              <a:t>python</a:t>
            </a:r>
            <a:r>
              <a:rPr lang="zh-CN" altLang="en-US"/>
              <a:t>安装包。</a:t>
            </a:r>
            <a:endParaRPr lang="en-US" altLang="zh-CN"/>
          </a:p>
          <a:p>
            <a:r>
              <a:rPr lang="en-US" altLang="zh-CN"/>
              <a:t>2</a:t>
            </a:r>
            <a:r>
              <a:rPr lang="zh-CN" altLang="en-US"/>
              <a:t>、https://www.anaconda.com</a:t>
            </a:r>
            <a:r>
              <a:rPr lang="en-US" altLang="zh-CN"/>
              <a:t> </a:t>
            </a:r>
            <a:r>
              <a:rPr lang="zh-CN" altLang="en-US"/>
              <a:t>下载安装包。</a:t>
            </a:r>
            <a:r>
              <a:rPr lang="en-US" altLang="zh-CN"/>
              <a:t> </a:t>
            </a:r>
            <a:endParaRPr lang="zh-CN" altLang="en-US"/>
          </a:p>
          <a:p>
            <a:endParaRPr lang="en-US" altLang="zh-CN"/>
          </a:p>
          <a:p>
            <a:r>
              <a:rPr lang="zh-CN" altLang="en-US"/>
              <a:t>第一行代码：</a:t>
            </a:r>
            <a:endParaRPr lang="en-US" altLang="zh-CN"/>
          </a:p>
          <a:p>
            <a:r>
              <a:rPr lang="en-US" altLang="zh-CN"/>
              <a:t>print(‘hello python!’)</a:t>
            </a:r>
            <a:endParaRPr lang="en-US" altLang="zh-CN"/>
          </a:p>
          <a:p>
            <a:endParaRPr lang="en-US" altLang="zh-CN"/>
          </a:p>
          <a:p>
            <a:endParaRPr lang="en-US" altLang="zh-C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zh-CN" altLang="en-US"/>
              <a:t>Visual Studio Code</a:t>
            </a:r>
            <a:endParaRPr lang="zh-CN" altLang="en-US"/>
          </a:p>
        </p:txBody>
      </p:sp>
      <p:pic>
        <p:nvPicPr>
          <p:cNvPr id="4" name="内容占位符 3"/>
          <p:cNvPicPr>
            <a:picLocks noChangeAspect="1"/>
          </p:cNvPicPr>
          <p:nvPr>
            <p:ph idx="1"/>
            <p:custDataLst>
              <p:tags r:id="rId1"/>
            </p:custDataLst>
          </p:nvPr>
        </p:nvPicPr>
        <p:blipFill>
          <a:blip r:embed="rId2"/>
          <a:stretch>
            <a:fillRect/>
          </a:stretch>
        </p:blipFill>
        <p:spPr>
          <a:xfrm>
            <a:off x="2531110" y="1317625"/>
            <a:ext cx="7129780" cy="5153660"/>
          </a:xfrm>
          <a:prstGeom prst="rect">
            <a:avLst/>
          </a:prstGeom>
        </p:spPr>
      </p:pic>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 name="KSO_WM_UNIT_PLACING_PICTURE_USER_VIEWPORT" val="{&quot;height&quot;:6575,&quot;width&quot;:7228}"/>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UNIT_TABLE_BEAUTIFY" val="smartTable{88dfa0d2-fc2d-490c-8ebd-e2fe280e65f5}"/>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UNIT_TABLE_BEAUTIFY" val="smartTable{951b81b6-1a21-49d5-aea8-d2cef807574d}"/>
</p:tagLst>
</file>

<file path=ppt/tags/tag67.xml><?xml version="1.0" encoding="utf-8"?>
<p:tagLst xmlns:p="http://schemas.openxmlformats.org/presentationml/2006/main">
  <p:tag name="KSO_WM_UNIT_TABLE_BEAUTIFY" val="smartTable{ee531d84-3e45-4428-b2a1-1d0509b53500}"/>
</p:tagLst>
</file>

<file path=ppt/tags/tag68.xml><?xml version="1.0" encoding="utf-8"?>
<p:tagLst xmlns:p="http://schemas.openxmlformats.org/presentationml/2006/main">
  <p:tag name="KSO_WM_UNIT_TABLE_BEAUTIFY" val="smartTable{ddcd5f29-cdcf-4a9b-a400-9e62645f7dd2}"/>
  <p:tag name="KSO_WM_BEAUTIFY_FLAG" val=""/>
</p:tagLst>
</file>

<file path=ppt/tags/tag69.xml><?xml version="1.0" encoding="utf-8"?>
<p:tagLst xmlns:p="http://schemas.openxmlformats.org/presentationml/2006/main">
  <p:tag name="KSO_WM_UNIT_TABLE_BEAUTIFY" val="smartTable{e79d873f-71dd-4dd8-9686-26a322a92f39}"/>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COMMONDATA" val="eyJoZGlkIjoiYjM4MzE4ZTQxYzBjYzdiZDFkYjJlMTAzNDNjNDM0M2MifQ=="/>
  <p:tag name="KSO_WPP_MARK_KEY" val="52d226d2-4afd-403b-b8c0-97e4a51c8211"/>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12973</Words>
  <Application>WPS 演示</Application>
  <PresentationFormat>宽屏</PresentationFormat>
  <Paragraphs>823</Paragraphs>
  <Slides>69</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69</vt:i4>
      </vt:variant>
    </vt:vector>
  </HeadingPairs>
  <TitlesOfParts>
    <vt:vector size="76" baseType="lpstr">
      <vt:lpstr>Arial</vt:lpstr>
      <vt:lpstr>宋体</vt:lpstr>
      <vt:lpstr>Wingdings</vt:lpstr>
      <vt:lpstr>微软雅黑</vt:lpstr>
      <vt:lpstr>Calibri</vt:lpstr>
      <vt:lpstr>Arial Unicode MS</vt:lpstr>
      <vt:lpstr>Office 主题</vt:lpstr>
      <vt:lpstr>算法分析与设计</vt:lpstr>
      <vt:lpstr>第一次课</vt:lpstr>
      <vt:lpstr>编程开门课</vt:lpstr>
      <vt:lpstr>第一次课程-课堂任务-目的</vt:lpstr>
      <vt:lpstr>同学展示</vt:lpstr>
      <vt:lpstr>编程工具</vt:lpstr>
      <vt:lpstr>Python IDLE</vt:lpstr>
      <vt:lpstr>python-hello world</vt:lpstr>
      <vt:lpstr>Visual Studio Code</vt:lpstr>
      <vt:lpstr>python-1-实现加法</vt:lpstr>
      <vt:lpstr>整体情况及评价</vt:lpstr>
      <vt:lpstr>第一次课后本周作业</vt:lpstr>
      <vt:lpstr>作业-1-1</vt:lpstr>
      <vt:lpstr>作业-1-2</vt:lpstr>
      <vt:lpstr>作业-2</vt:lpstr>
      <vt:lpstr>作业-2-1</vt:lpstr>
      <vt:lpstr>作业-2-2</vt:lpstr>
      <vt:lpstr>作业-2-2</vt:lpstr>
      <vt:lpstr>作业-2-2</vt:lpstr>
      <vt:lpstr>作业-2-2</vt:lpstr>
      <vt:lpstr>作业-2-2</vt:lpstr>
      <vt:lpstr>作业-2-2</vt:lpstr>
      <vt:lpstr>作业-2-CRUD-1</vt:lpstr>
      <vt:lpstr>作业-2-2</vt:lpstr>
      <vt:lpstr>作业-2-CRUD-2</vt:lpstr>
      <vt:lpstr>作业-2-CRUD-2</vt:lpstr>
      <vt:lpstr>作业-2-CRUD-2</vt:lpstr>
      <vt:lpstr>作业-2-CRUD-2</vt:lpstr>
      <vt:lpstr>作业-2-CRUD-2</vt:lpstr>
      <vt:lpstr>作业-2-CRUD-2</vt:lpstr>
      <vt:lpstr>作业-2-CRUD-2</vt:lpstr>
      <vt:lpstr>作业-2-CRUD-2</vt:lpstr>
      <vt:lpstr>作业-2-CRUD-2</vt:lpstr>
      <vt:lpstr>作业-2-CRUD-2</vt:lpstr>
      <vt:lpstr>作业-2-CRUD-</vt:lpstr>
      <vt:lpstr>作业-3</vt:lpstr>
      <vt:lpstr>作业-3</vt:lpstr>
      <vt:lpstr>作业-3</vt:lpstr>
      <vt:lpstr>作业-3</vt:lpstr>
      <vt:lpstr>作业-3</vt:lpstr>
      <vt:lpstr>作业-3</vt:lpstr>
      <vt:lpstr>作业-3</vt:lpstr>
      <vt:lpstr>作业-3</vt:lpstr>
      <vt:lpstr>作业-3</vt:lpstr>
      <vt:lpstr>作业-3</vt:lpstr>
      <vt:lpstr>作业-3</vt:lpstr>
      <vt:lpstr>第二次课</vt:lpstr>
      <vt:lpstr>PowerPoint 演示文稿</vt:lpstr>
      <vt:lpstr>PowerPoint 演示文稿</vt:lpstr>
      <vt:lpstr>PowerPoint 演示文稿</vt:lpstr>
      <vt:lpstr>PowerPoint 演示文稿</vt:lpstr>
      <vt:lpstr>PowerPoint 演示文稿</vt:lpstr>
      <vt:lpstr>企业应用系统-物理架构</vt:lpstr>
      <vt:lpstr>PowerPoint 演示文稿</vt:lpstr>
      <vt:lpstr>PowerPoint 演示文稿</vt:lpstr>
      <vt:lpstr>PowerPoint 演示文稿</vt:lpstr>
      <vt:lpstr>学习路线图</vt:lpstr>
      <vt:lpstr>PowerPoint 演示文稿</vt:lpstr>
      <vt:lpstr>PowerPoint 演示文稿</vt:lpstr>
      <vt:lpstr>PowerPoint 演示文稿</vt:lpstr>
      <vt:lpstr>PowerPoint 演示文稿</vt:lpstr>
      <vt:lpstr>在线学习系统</vt:lpstr>
      <vt:lpstr>PowerPoint 演示文稿</vt:lpstr>
      <vt:lpstr>教学评价</vt:lpstr>
      <vt:lpstr>注册gitee</vt:lpstr>
      <vt:lpstr>PowerPoint 演示文稿</vt:lpstr>
      <vt:lpstr>PowerPoint 演示文稿</vt:lpstr>
      <vt:lpstr>PowerPoint 演示文稿</vt:lpstr>
      <vt:lpstr>注册gitee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陈军</dc:creator>
  <cp:lastModifiedBy>陈军</cp:lastModifiedBy>
  <cp:revision>238</cp:revision>
  <dcterms:created xsi:type="dcterms:W3CDTF">2023-02-21T02:43:00Z</dcterms:created>
  <dcterms:modified xsi:type="dcterms:W3CDTF">2023-02-23T02:00:18Z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F14B0BD0394E403DAF2E5360D7DF6CB9</vt:lpwstr>
  </property>
  <property fmtid="{D5CDD505-2E9C-101B-9397-08002B2CF9AE}" pid="3" name="KSOProductBuildVer">
    <vt:lpwstr>2052-11.1.0.13703</vt:lpwstr>
  </property>
</Properties>
</file>

<file path=docProps/thumbnail.jpeg>
</file>